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72" r:id="rId3"/>
    <p:sldId id="257" r:id="rId4"/>
    <p:sldId id="266" r:id="rId5"/>
    <p:sldId id="271" r:id="rId6"/>
    <p:sldId id="258" r:id="rId7"/>
    <p:sldId id="259" r:id="rId8"/>
    <p:sldId id="260" r:id="rId9"/>
    <p:sldId id="261" r:id="rId10"/>
    <p:sldId id="270" r:id="rId11"/>
    <p:sldId id="263" r:id="rId12"/>
    <p:sldId id="269" r:id="rId13"/>
    <p:sldId id="262" r:id="rId14"/>
    <p:sldId id="267"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8C5F1743-6D1A-4246-BC2B-841498AF5DD6}" type="datetimeFigureOut">
              <a:rPr lang="en-GB" smtClean="0"/>
              <a:t>10/09/2020</a:t>
            </a:fld>
            <a:endParaRPr lang="en-GB"/>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FB8DCB09-4735-4C0B-BBB9-83782812D420}" type="slidenum">
              <a:rPr lang="en-GB" smtClean="0"/>
              <a:t>‹#›</a:t>
            </a:fld>
            <a:endParaRPr lang="en-GB"/>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736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F1743-6D1A-4246-BC2B-841498AF5DD6}" type="datetimeFigureOut">
              <a:rPr lang="en-GB" smtClean="0"/>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DCB09-4735-4C0B-BBB9-83782812D420}" type="slidenum">
              <a:rPr lang="en-GB" smtClean="0"/>
              <a:t>‹#›</a:t>
            </a:fld>
            <a:endParaRPr lang="en-GB"/>
          </a:p>
        </p:txBody>
      </p:sp>
    </p:spTree>
    <p:extLst>
      <p:ext uri="{BB962C8B-B14F-4D97-AF65-F5344CB8AC3E}">
        <p14:creationId xmlns:p14="http://schemas.microsoft.com/office/powerpoint/2010/main" val="45022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F1743-6D1A-4246-BC2B-841498AF5DD6}" type="datetimeFigureOut">
              <a:rPr lang="en-GB" smtClean="0"/>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DCB09-4735-4C0B-BBB9-83782812D420}" type="slidenum">
              <a:rPr lang="en-GB" smtClean="0"/>
              <a:t>‹#›</a:t>
            </a:fld>
            <a:endParaRPr lang="en-GB"/>
          </a:p>
        </p:txBody>
      </p:sp>
    </p:spTree>
    <p:extLst>
      <p:ext uri="{BB962C8B-B14F-4D97-AF65-F5344CB8AC3E}">
        <p14:creationId xmlns:p14="http://schemas.microsoft.com/office/powerpoint/2010/main" val="270599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F1743-6D1A-4246-BC2B-841498AF5DD6}" type="datetimeFigureOut">
              <a:rPr lang="en-GB" smtClean="0"/>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8DCB09-4735-4C0B-BBB9-83782812D420}" type="slidenum">
              <a:rPr lang="en-GB" smtClean="0"/>
              <a:t>‹#›</a:t>
            </a:fld>
            <a:endParaRPr lang="en-GB"/>
          </a:p>
        </p:txBody>
      </p:sp>
    </p:spTree>
    <p:extLst>
      <p:ext uri="{BB962C8B-B14F-4D97-AF65-F5344CB8AC3E}">
        <p14:creationId xmlns:p14="http://schemas.microsoft.com/office/powerpoint/2010/main" val="157499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8C5F1743-6D1A-4246-BC2B-841498AF5DD6}" type="datetimeFigureOut">
              <a:rPr lang="en-GB" smtClean="0"/>
              <a:t>10/09/2020</a:t>
            </a:fld>
            <a:endParaRPr lang="en-GB"/>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FB8DCB09-4735-4C0B-BBB9-83782812D420}" type="slidenum">
              <a:rPr lang="en-GB" smtClean="0"/>
              <a:t>‹#›</a:t>
            </a:fld>
            <a:endParaRPr lang="en-GB"/>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1550548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5F1743-6D1A-4246-BC2B-841498AF5DD6}" type="datetimeFigureOut">
              <a:rPr lang="en-GB" smtClean="0"/>
              <a:t>10/09/2020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8DCB09-4735-4C0B-BBB9-83782812D420}" type="slidenum">
              <a:rPr lang="en-GB" smtClean="0"/>
              <a:t>‹#›</a:t>
            </a:fld>
            <a:endParaRPr lang="en-GB"/>
          </a:p>
        </p:txBody>
      </p:sp>
    </p:spTree>
    <p:extLst>
      <p:ext uri="{BB962C8B-B14F-4D97-AF65-F5344CB8AC3E}">
        <p14:creationId xmlns:p14="http://schemas.microsoft.com/office/powerpoint/2010/main" val="142461300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5F1743-6D1A-4246-BC2B-841498AF5DD6}" type="datetimeFigureOut">
              <a:rPr lang="en-GB" smtClean="0"/>
              <a:t>10/09/2020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8DCB09-4735-4C0B-BBB9-83782812D420}" type="slidenum">
              <a:rPr lang="en-GB" smtClean="0"/>
              <a:t>‹#›</a:t>
            </a:fld>
            <a:endParaRPr lang="en-GB"/>
          </a:p>
        </p:txBody>
      </p:sp>
    </p:spTree>
    <p:extLst>
      <p:ext uri="{BB962C8B-B14F-4D97-AF65-F5344CB8AC3E}">
        <p14:creationId xmlns:p14="http://schemas.microsoft.com/office/powerpoint/2010/main" val="153917792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5F1743-6D1A-4246-BC2B-841498AF5DD6}" type="datetimeFigureOut">
              <a:rPr lang="en-GB" smtClean="0"/>
              <a:t>10/09/2020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8DCB09-4735-4C0B-BBB9-83782812D420}" type="slidenum">
              <a:rPr lang="en-GB" smtClean="0"/>
              <a:t>‹#›</a:t>
            </a:fld>
            <a:endParaRPr lang="en-GB"/>
          </a:p>
        </p:txBody>
      </p:sp>
    </p:spTree>
    <p:extLst>
      <p:ext uri="{BB962C8B-B14F-4D97-AF65-F5344CB8AC3E}">
        <p14:creationId xmlns:p14="http://schemas.microsoft.com/office/powerpoint/2010/main" val="1575500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F1743-6D1A-4246-BC2B-841498AF5DD6}" type="datetimeFigureOut">
              <a:rPr lang="en-GB" smtClean="0"/>
              <a:t>10/09/2020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8DCB09-4735-4C0B-BBB9-83782812D420}" type="slidenum">
              <a:rPr lang="en-GB" smtClean="0"/>
              <a:t>‹#›</a:t>
            </a:fld>
            <a:endParaRPr lang="en-GB"/>
          </a:p>
        </p:txBody>
      </p:sp>
    </p:spTree>
    <p:extLst>
      <p:ext uri="{BB962C8B-B14F-4D97-AF65-F5344CB8AC3E}">
        <p14:creationId xmlns:p14="http://schemas.microsoft.com/office/powerpoint/2010/main" val="140977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3789" y="6375679"/>
            <a:ext cx="925016" cy="348462"/>
          </a:xfrm>
        </p:spPr>
        <p:txBody>
          <a:bodyPr/>
          <a:lstStyle/>
          <a:p>
            <a:fld id="{8C5F1743-6D1A-4246-BC2B-841498AF5DD6}" type="datetimeFigureOut">
              <a:rPr lang="en-GB" smtClean="0"/>
              <a:t>10/09/2020</a:t>
            </a:fld>
            <a:endParaRPr lang="en-GB"/>
          </a:p>
        </p:txBody>
      </p:sp>
      <p:sp>
        <p:nvSpPr>
          <p:cNvPr id="6" name="Footer Placeholder 5"/>
          <p:cNvSpPr>
            <a:spLocks noGrp="1"/>
          </p:cNvSpPr>
          <p:nvPr>
            <p:ph type="ftr" sz="quarter" idx="11"/>
          </p:nvPr>
        </p:nvSpPr>
        <p:spPr>
          <a:xfrm>
            <a:off x="1577716" y="6375679"/>
            <a:ext cx="2611634" cy="345796"/>
          </a:xfrm>
        </p:spPr>
        <p:txBody>
          <a:bodyPr/>
          <a:lstStyle/>
          <a:p>
            <a:endParaRPr lang="en-GB"/>
          </a:p>
        </p:txBody>
      </p:sp>
      <p:sp>
        <p:nvSpPr>
          <p:cNvPr id="7" name="Slide Number Placeholder 6"/>
          <p:cNvSpPr>
            <a:spLocks noGrp="1"/>
          </p:cNvSpPr>
          <p:nvPr>
            <p:ph type="sldNum" sz="quarter" idx="12"/>
          </p:nvPr>
        </p:nvSpPr>
        <p:spPr>
          <a:xfrm>
            <a:off x="4268261" y="6375679"/>
            <a:ext cx="924342" cy="345796"/>
          </a:xfrm>
        </p:spPr>
        <p:txBody>
          <a:bodyPr/>
          <a:lstStyle/>
          <a:p>
            <a:fld id="{FB8DCB09-4735-4C0B-BBB9-83782812D420}" type="slidenum">
              <a:rPr lang="en-GB" smtClean="0"/>
              <a:t>‹#›</a:t>
            </a:fld>
            <a:endParaRPr lang="en-GB"/>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238812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4463" y="6375679"/>
            <a:ext cx="924342" cy="348462"/>
          </a:xfrm>
        </p:spPr>
        <p:txBody>
          <a:bodyPr/>
          <a:lstStyle/>
          <a:p>
            <a:fld id="{8C5F1743-6D1A-4246-BC2B-841498AF5DD6}" type="datetimeFigureOut">
              <a:rPr lang="en-GB" smtClean="0"/>
              <a:t>10/09/2020</a:t>
            </a:fld>
            <a:endParaRPr lang="en-GB"/>
          </a:p>
        </p:txBody>
      </p:sp>
      <p:sp>
        <p:nvSpPr>
          <p:cNvPr id="6" name="Footer Placeholder 5"/>
          <p:cNvSpPr>
            <a:spLocks noGrp="1"/>
          </p:cNvSpPr>
          <p:nvPr>
            <p:ph type="ftr" sz="quarter" idx="11"/>
          </p:nvPr>
        </p:nvSpPr>
        <p:spPr>
          <a:xfrm>
            <a:off x="1577716" y="6375679"/>
            <a:ext cx="2611634" cy="345796"/>
          </a:xfrm>
        </p:spPr>
        <p:txBody>
          <a:bodyPr/>
          <a:lstStyle/>
          <a:p>
            <a:endParaRPr lang="en-GB"/>
          </a:p>
        </p:txBody>
      </p:sp>
      <p:sp>
        <p:nvSpPr>
          <p:cNvPr id="7" name="Slide Number Placeholder 6"/>
          <p:cNvSpPr>
            <a:spLocks noGrp="1"/>
          </p:cNvSpPr>
          <p:nvPr>
            <p:ph type="sldNum" sz="quarter" idx="12"/>
          </p:nvPr>
        </p:nvSpPr>
        <p:spPr>
          <a:xfrm>
            <a:off x="4256153" y="6375679"/>
            <a:ext cx="947460" cy="345796"/>
          </a:xfrm>
        </p:spPr>
        <p:txBody>
          <a:bodyPr/>
          <a:lstStyle/>
          <a:p>
            <a:fld id="{FB8DCB09-4735-4C0B-BBB9-83782812D420}" type="slidenum">
              <a:rPr lang="en-GB" smtClean="0"/>
              <a:t>‹#›</a:t>
            </a:fld>
            <a:endParaRPr lang="en-GB"/>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428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8C5F1743-6D1A-4246-BC2B-841498AF5DD6}" type="datetimeFigureOut">
              <a:rPr lang="en-GB" smtClean="0"/>
              <a:t>10/09/2020</a:t>
            </a:fld>
            <a:endParaRPr lang="en-GB"/>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B8DCB09-4735-4C0B-BBB9-83782812D420}" type="slidenum">
              <a:rPr lang="en-GB" smtClean="0"/>
              <a:t>‹#›</a:t>
            </a:fld>
            <a:endParaRPr lang="en-GB"/>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233313246"/>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hs.uk/conditions/coronavirus-covid-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1699" y="1828800"/>
            <a:ext cx="6553200" cy="3048000"/>
          </a:xfrm>
        </p:spPr>
        <p:txBody>
          <a:bodyPr>
            <a:normAutofit/>
          </a:bodyPr>
          <a:lstStyle/>
          <a:p>
            <a:r>
              <a:rPr lang="en-GB" sz="6000" dirty="0"/>
              <a:t>Welcome </a:t>
            </a:r>
            <a:r>
              <a:rPr lang="ga-IE" sz="6000" dirty="0"/>
              <a:t/>
            </a:r>
            <a:br>
              <a:rPr lang="ga-IE" sz="6000" dirty="0"/>
            </a:br>
            <a:r>
              <a:rPr lang="en-GB" sz="6000" dirty="0"/>
              <a:t>to P</a:t>
            </a:r>
            <a:r>
              <a:rPr lang="ga-IE" sz="6000" dirty="0"/>
              <a:t>6</a:t>
            </a:r>
            <a:r>
              <a:rPr lang="en-GB" sz="6000" dirty="0"/>
              <a:t>/</a:t>
            </a:r>
            <a:r>
              <a:rPr lang="ga-IE" sz="6000" dirty="0"/>
              <a:t>7</a:t>
            </a:r>
            <a:endParaRPr lang="en-GB" sz="6000" dirty="0"/>
          </a:p>
        </p:txBody>
      </p:sp>
      <p:sp>
        <p:nvSpPr>
          <p:cNvPr id="3" name="Subtitle 2"/>
          <p:cNvSpPr>
            <a:spLocks noGrp="1"/>
          </p:cNvSpPr>
          <p:nvPr>
            <p:ph type="subTitle" idx="1"/>
          </p:nvPr>
        </p:nvSpPr>
        <p:spPr/>
        <p:txBody>
          <a:bodyPr>
            <a:normAutofit/>
          </a:bodyPr>
          <a:lstStyle/>
          <a:p>
            <a:r>
              <a:rPr lang="ga-IE" sz="3600" dirty="0" err="1"/>
              <a:t>Miss</a:t>
            </a:r>
            <a:r>
              <a:rPr lang="ga-IE" sz="3600" dirty="0"/>
              <a:t> Cunningham</a:t>
            </a:r>
            <a:endParaRPr lang="en-GB"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Grow in love</a:t>
            </a:r>
          </a:p>
        </p:txBody>
      </p:sp>
      <p:sp>
        <p:nvSpPr>
          <p:cNvPr id="3" name="Content Placeholder 2"/>
          <p:cNvSpPr>
            <a:spLocks noGrp="1"/>
          </p:cNvSpPr>
          <p:nvPr>
            <p:ph idx="1"/>
          </p:nvPr>
        </p:nvSpPr>
        <p:spPr>
          <a:xfrm>
            <a:off x="938758" y="1752600"/>
            <a:ext cx="7633742" cy="4126993"/>
          </a:xfrm>
        </p:spPr>
        <p:txBody>
          <a:bodyPr/>
          <a:lstStyle/>
          <a:p>
            <a:r>
              <a:rPr lang="en-GB" dirty="0">
                <a:latin typeface="Comic Sans MS" panose="030F0702030302020204" pitchFamily="66" charset="0"/>
              </a:rPr>
              <a:t>Through the Grow in Love programme, children will have opportunities to explore their spiritual, moral and religious lives, as well as learning about the life of Jesus. </a:t>
            </a:r>
          </a:p>
          <a:p>
            <a:endParaRPr lang="en-GB" dirty="0">
              <a:latin typeface="Comic Sans MS" panose="030F0702030302020204" pitchFamily="66" charset="0"/>
            </a:endParaRPr>
          </a:p>
          <a:p>
            <a:r>
              <a:rPr lang="en-GB" dirty="0">
                <a:latin typeface="Comic Sans MS" panose="030F0702030302020204" pitchFamily="66" charset="0"/>
              </a:rPr>
              <a:t>The Primary 7 children will also prepare for the Sacrament of Confirmation. The date of which is TBC. </a:t>
            </a:r>
          </a:p>
          <a:p>
            <a:pPr marL="457200" lvl="1" indent="0">
              <a:buNone/>
            </a:pPr>
            <a:endParaRPr lang="en-GB" dirty="0">
              <a:latin typeface="Comic Sans MS" panose="030F0702030302020204"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4900" y="4267200"/>
            <a:ext cx="3657600" cy="2057400"/>
          </a:xfrm>
          <a:prstGeom prst="rect">
            <a:avLst/>
          </a:prstGeom>
        </p:spPr>
      </p:pic>
    </p:spTree>
    <p:extLst>
      <p:ext uri="{BB962C8B-B14F-4D97-AF65-F5344CB8AC3E}">
        <p14:creationId xmlns:p14="http://schemas.microsoft.com/office/powerpoint/2010/main" val="1118780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848600" cy="1066800"/>
          </a:xfrm>
        </p:spPr>
        <p:txBody>
          <a:bodyPr>
            <a:normAutofit/>
          </a:bodyPr>
          <a:lstStyle/>
          <a:p>
            <a:r>
              <a:rPr lang="en-GB" dirty="0"/>
              <a:t>ICT</a:t>
            </a:r>
          </a:p>
        </p:txBody>
      </p:sp>
      <p:sp>
        <p:nvSpPr>
          <p:cNvPr id="3" name="Content Placeholder 2"/>
          <p:cNvSpPr>
            <a:spLocks noGrp="1"/>
          </p:cNvSpPr>
          <p:nvPr>
            <p:ph idx="1"/>
          </p:nvPr>
        </p:nvSpPr>
        <p:spPr>
          <a:xfrm>
            <a:off x="838200" y="1752600"/>
            <a:ext cx="7848600" cy="4572000"/>
          </a:xfrm>
        </p:spPr>
        <p:txBody>
          <a:bodyPr/>
          <a:lstStyle/>
          <a:p>
            <a:r>
              <a:rPr lang="en-GB" dirty="0">
                <a:latin typeface="Comic Sans MS" panose="030F0702030302020204" pitchFamily="66" charset="0"/>
              </a:rPr>
              <a:t>All children will receive their school login and password so that they can access </a:t>
            </a:r>
            <a:r>
              <a:rPr lang="en-GB" dirty="0" err="1">
                <a:latin typeface="Comic Sans MS" panose="030F0702030302020204" pitchFamily="66" charset="0"/>
              </a:rPr>
              <a:t>MySchool</a:t>
            </a:r>
            <a:r>
              <a:rPr lang="en-GB" dirty="0">
                <a:latin typeface="Comic Sans MS" panose="030F0702030302020204" pitchFamily="66" charset="0"/>
              </a:rPr>
              <a:t> from home. </a:t>
            </a:r>
          </a:p>
          <a:p>
            <a:endParaRPr lang="en-GB" dirty="0">
              <a:latin typeface="Comic Sans MS" panose="030F0702030302020204" pitchFamily="66" charset="0"/>
            </a:endParaRPr>
          </a:p>
          <a:p>
            <a:r>
              <a:rPr lang="en-GB" dirty="0">
                <a:latin typeface="Comic Sans MS" panose="030F0702030302020204" pitchFamily="66" charset="0"/>
              </a:rPr>
              <a:t>This </a:t>
            </a:r>
            <a:r>
              <a:rPr lang="ga-IE" dirty="0" err="1" smtClean="0">
                <a:latin typeface="Comic Sans MS" panose="030F0702030302020204" pitchFamily="66" charset="0"/>
              </a:rPr>
              <a:t>term</a:t>
            </a:r>
            <a:r>
              <a:rPr lang="en-GB" dirty="0" smtClean="0">
                <a:latin typeface="Comic Sans MS" panose="030F0702030302020204" pitchFamily="66" charset="0"/>
              </a:rPr>
              <a:t> </a:t>
            </a:r>
            <a:r>
              <a:rPr lang="en-GB" dirty="0">
                <a:latin typeface="Comic Sans MS" panose="030F0702030302020204" pitchFamily="66" charset="0"/>
              </a:rPr>
              <a:t>we will be focusing on Computation Thinking and Coding.  This is made up of many aspects </a:t>
            </a:r>
          </a:p>
          <a:p>
            <a:pPr lvl="1"/>
            <a:r>
              <a:rPr lang="en-GB" dirty="0">
                <a:latin typeface="Comic Sans MS" panose="030F0702030302020204" pitchFamily="66" charset="0"/>
              </a:rPr>
              <a:t>Unplugged coding </a:t>
            </a:r>
          </a:p>
          <a:p>
            <a:pPr lvl="1"/>
            <a:r>
              <a:rPr lang="en-GB" dirty="0">
                <a:latin typeface="Comic Sans MS" panose="030F0702030302020204" pitchFamily="66" charset="0"/>
              </a:rPr>
              <a:t>Coding games &amp; apps </a:t>
            </a:r>
          </a:p>
          <a:p>
            <a:pPr lvl="1"/>
            <a:r>
              <a:rPr lang="en-GB" dirty="0">
                <a:latin typeface="Comic Sans MS" panose="030F0702030302020204" pitchFamily="66" charset="0"/>
              </a:rPr>
              <a:t>Coding devices </a:t>
            </a:r>
          </a:p>
          <a:p>
            <a:pPr lvl="1"/>
            <a:r>
              <a:rPr lang="en-GB" dirty="0">
                <a:latin typeface="Comic Sans MS" panose="030F0702030302020204" pitchFamily="66" charset="0"/>
              </a:rPr>
              <a:t>Block Based Coding </a:t>
            </a:r>
          </a:p>
          <a:p>
            <a:r>
              <a:rPr lang="en-GB" dirty="0">
                <a:latin typeface="Comic Sans MS" panose="030F0702030302020204" pitchFamily="66" charset="0"/>
              </a:rPr>
              <a:t>Through all curricular areas children will also learn to explore, express, exchange, evaluate and exhibit. </a:t>
            </a:r>
          </a:p>
          <a:p>
            <a:pPr lvl="1"/>
            <a:endParaRPr lang="en-GB" dirty="0">
              <a:latin typeface="Comic Sans MS" panose="030F0702030302020204" pitchFamily="66" charset="0"/>
            </a:endParaRPr>
          </a:p>
          <a:p>
            <a:pPr lvl="1"/>
            <a:endParaRPr lang="en-GB" dirty="0">
              <a:latin typeface="Comic Sans MS" panose="030F0702030302020204"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Pe</a:t>
            </a:r>
            <a:endParaRPr lang="en-GB" dirty="0"/>
          </a:p>
        </p:txBody>
      </p:sp>
      <p:sp>
        <p:nvSpPr>
          <p:cNvPr id="3" name="Content Placeholder 2"/>
          <p:cNvSpPr>
            <a:spLocks noGrp="1"/>
          </p:cNvSpPr>
          <p:nvPr>
            <p:ph idx="1"/>
          </p:nvPr>
        </p:nvSpPr>
        <p:spPr>
          <a:xfrm>
            <a:off x="938758" y="1600200"/>
            <a:ext cx="7633742" cy="4279393"/>
          </a:xfrm>
        </p:spPr>
        <p:txBody>
          <a:bodyPr/>
          <a:lstStyle/>
          <a:p>
            <a:r>
              <a:rPr lang="en-GB" dirty="0">
                <a:latin typeface="Comic Sans MS" panose="030F0702030302020204" pitchFamily="66" charset="0"/>
              </a:rPr>
              <a:t>Our class PE day is Thursday. </a:t>
            </a:r>
          </a:p>
          <a:p>
            <a:r>
              <a:rPr lang="en-GB" dirty="0">
                <a:latin typeface="Comic Sans MS" panose="030F0702030302020204" pitchFamily="66" charset="0"/>
              </a:rPr>
              <a:t>On this day, children may come to school in their PE uniform. </a:t>
            </a:r>
          </a:p>
          <a:p>
            <a:r>
              <a:rPr lang="en-GB" dirty="0">
                <a:latin typeface="Comic Sans MS" panose="030F0702030302020204" pitchFamily="66" charset="0"/>
              </a:rPr>
              <a:t>This includes;</a:t>
            </a:r>
          </a:p>
          <a:p>
            <a:pPr lvl="1"/>
            <a:r>
              <a:rPr lang="en-GB" dirty="0">
                <a:latin typeface="Comic Sans MS" panose="030F0702030302020204" pitchFamily="66" charset="0"/>
              </a:rPr>
              <a:t>White school PE t-shirt</a:t>
            </a:r>
          </a:p>
          <a:p>
            <a:pPr lvl="1"/>
            <a:r>
              <a:rPr lang="en-GB" dirty="0">
                <a:latin typeface="Comic Sans MS" panose="030F0702030302020204" pitchFamily="66" charset="0"/>
              </a:rPr>
              <a:t>School jumper or cardigan </a:t>
            </a:r>
          </a:p>
          <a:p>
            <a:pPr lvl="1"/>
            <a:r>
              <a:rPr lang="en-GB" dirty="0">
                <a:latin typeface="Comic Sans MS" panose="030F0702030302020204" pitchFamily="66" charset="0"/>
              </a:rPr>
              <a:t>Plain navy jogging bottoms/leggings (no logos)</a:t>
            </a:r>
          </a:p>
          <a:p>
            <a:pPr lvl="1"/>
            <a:r>
              <a:rPr lang="en-GB" dirty="0">
                <a:latin typeface="Comic Sans MS" panose="030F0702030302020204" pitchFamily="66" charset="0"/>
              </a:rPr>
              <a:t>Trainers </a:t>
            </a:r>
          </a:p>
          <a:p>
            <a:r>
              <a:rPr lang="en-GB" dirty="0">
                <a:latin typeface="Comic Sans MS" panose="030F0702030302020204" pitchFamily="66" charset="0"/>
              </a:rPr>
              <a:t>Swimming – May resume later in the year. We will keep you updated. </a:t>
            </a:r>
          </a:p>
        </p:txBody>
      </p:sp>
    </p:spTree>
    <p:extLst>
      <p:ext uri="{BB962C8B-B14F-4D97-AF65-F5344CB8AC3E}">
        <p14:creationId xmlns:p14="http://schemas.microsoft.com/office/powerpoint/2010/main" val="861421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1143000"/>
          </a:xfrm>
        </p:spPr>
        <p:txBody>
          <a:bodyPr/>
          <a:lstStyle/>
          <a:p>
            <a:r>
              <a:rPr lang="en-GB" dirty="0"/>
              <a:t>Homework</a:t>
            </a:r>
          </a:p>
        </p:txBody>
      </p:sp>
      <p:sp>
        <p:nvSpPr>
          <p:cNvPr id="3" name="Content Placeholder 2"/>
          <p:cNvSpPr>
            <a:spLocks noGrp="1"/>
          </p:cNvSpPr>
          <p:nvPr>
            <p:ph idx="1"/>
          </p:nvPr>
        </p:nvSpPr>
        <p:spPr>
          <a:xfrm>
            <a:off x="914400" y="1295400"/>
            <a:ext cx="7772400" cy="5029200"/>
          </a:xfrm>
        </p:spPr>
        <p:txBody>
          <a:bodyPr>
            <a:normAutofit fontScale="85000" lnSpcReduction="20000"/>
          </a:bodyPr>
          <a:lstStyle/>
          <a:p>
            <a:r>
              <a:rPr lang="en-GB" dirty="0">
                <a:latin typeface="Comic Sans MS" panose="030F0702030302020204" pitchFamily="66" charset="0"/>
              </a:rPr>
              <a:t>All children have a homework folder, please ensure that this is brought to school everyday. </a:t>
            </a:r>
          </a:p>
          <a:p>
            <a:r>
              <a:rPr lang="en-GB" dirty="0">
                <a:latin typeface="Comic Sans MS" panose="030F0702030302020204" pitchFamily="66" charset="0"/>
              </a:rPr>
              <a:t>Homework for the week will be split into two parts.</a:t>
            </a:r>
          </a:p>
          <a:p>
            <a:r>
              <a:rPr lang="en-GB" dirty="0">
                <a:latin typeface="Comic Sans MS" panose="030F0702030302020204" pitchFamily="66" charset="0"/>
              </a:rPr>
              <a:t>Monday (returned on Wednesday) : Paper Homework </a:t>
            </a:r>
          </a:p>
          <a:p>
            <a:pPr lvl="1"/>
            <a:r>
              <a:rPr lang="en-GB" dirty="0">
                <a:latin typeface="Comic Sans MS" panose="030F0702030302020204" pitchFamily="66" charset="0"/>
              </a:rPr>
              <a:t>Mental Maths and English Skills for Mon &amp; Tues </a:t>
            </a:r>
          </a:p>
          <a:p>
            <a:pPr lvl="1"/>
            <a:r>
              <a:rPr lang="en-GB" dirty="0">
                <a:latin typeface="Comic Sans MS" panose="030F0702030302020204" pitchFamily="66" charset="0"/>
              </a:rPr>
              <a:t>1 Literacy &amp; 1 Numeracy homework</a:t>
            </a:r>
            <a:endParaRPr lang="ga-IE" dirty="0">
              <a:latin typeface="Comic Sans MS" panose="030F0702030302020204" pitchFamily="66" charset="0"/>
            </a:endParaRPr>
          </a:p>
          <a:p>
            <a:pPr marL="0" indent="0">
              <a:buNone/>
            </a:pPr>
            <a:r>
              <a:rPr lang="ga-IE" dirty="0">
                <a:latin typeface="Comic Sans MS" panose="030F0702030302020204" pitchFamily="66" charset="0"/>
              </a:rPr>
              <a:t>THIS WILL BE SENT HOME ON A MONDAY AND RETURNED TO SCHOOL ON WEDNESDAY. </a:t>
            </a:r>
            <a:endParaRPr lang="en-GB" dirty="0">
              <a:latin typeface="Comic Sans MS" panose="030F0702030302020204" pitchFamily="66" charset="0"/>
            </a:endParaRPr>
          </a:p>
          <a:p>
            <a:r>
              <a:rPr lang="en-GB" dirty="0">
                <a:latin typeface="Comic Sans MS" panose="030F0702030302020204" pitchFamily="66" charset="0"/>
              </a:rPr>
              <a:t>Wednesday &amp; Thursday: Online homework </a:t>
            </a:r>
          </a:p>
          <a:p>
            <a:pPr lvl="1"/>
            <a:r>
              <a:rPr lang="en-GB" dirty="0">
                <a:latin typeface="Comic Sans MS" panose="030F0702030302020204" pitchFamily="66" charset="0"/>
              </a:rPr>
              <a:t>1 Literacy &amp; 1 Numeracy homework completed on Seesaw. </a:t>
            </a:r>
          </a:p>
          <a:p>
            <a:pPr lvl="1"/>
            <a:r>
              <a:rPr lang="en-GB" dirty="0">
                <a:latin typeface="Comic Sans MS" panose="030F0702030302020204" pitchFamily="66" charset="0"/>
              </a:rPr>
              <a:t>Mental Maths and English Skills for Wed &amp; </a:t>
            </a:r>
            <a:r>
              <a:rPr lang="en-GB" dirty="0" err="1">
                <a:latin typeface="Comic Sans MS" panose="030F0702030302020204" pitchFamily="66" charset="0"/>
              </a:rPr>
              <a:t>Thur</a:t>
            </a:r>
            <a:r>
              <a:rPr lang="en-GB" dirty="0">
                <a:latin typeface="Comic Sans MS" panose="030F0702030302020204" pitchFamily="66" charset="0"/>
              </a:rPr>
              <a:t> (completed </a:t>
            </a:r>
            <a:r>
              <a:rPr lang="ga-IE" dirty="0" err="1">
                <a:latin typeface="Comic Sans MS" panose="030F0702030302020204" pitchFamily="66" charset="0"/>
              </a:rPr>
              <a:t>o</a:t>
            </a:r>
            <a:r>
              <a:rPr lang="en-GB" dirty="0">
                <a:latin typeface="Comic Sans MS" panose="030F0702030302020204" pitchFamily="66" charset="0"/>
              </a:rPr>
              <a:t>n paper</a:t>
            </a:r>
            <a:r>
              <a:rPr lang="ga-IE" dirty="0">
                <a:latin typeface="Comic Sans MS" panose="030F0702030302020204" pitchFamily="66" charset="0"/>
              </a:rPr>
              <a:t> </a:t>
            </a:r>
            <a:r>
              <a:rPr lang="ga-IE" dirty="0" err="1">
                <a:latin typeface="Comic Sans MS" panose="030F0702030302020204" pitchFamily="66" charset="0"/>
              </a:rPr>
              <a:t>and</a:t>
            </a:r>
            <a:r>
              <a:rPr lang="ga-IE" dirty="0">
                <a:latin typeface="Comic Sans MS" panose="030F0702030302020204" pitchFamily="66" charset="0"/>
              </a:rPr>
              <a:t> </a:t>
            </a:r>
            <a:r>
              <a:rPr lang="ga-IE" dirty="0" err="1">
                <a:latin typeface="Comic Sans MS" panose="030F0702030302020204" pitchFamily="66" charset="0"/>
              </a:rPr>
              <a:t>returned</a:t>
            </a:r>
            <a:r>
              <a:rPr lang="ga-IE" dirty="0">
                <a:latin typeface="Comic Sans MS" panose="030F0702030302020204" pitchFamily="66" charset="0"/>
              </a:rPr>
              <a:t> </a:t>
            </a:r>
            <a:r>
              <a:rPr lang="ga-IE" dirty="0" err="1">
                <a:latin typeface="Comic Sans MS" panose="030F0702030302020204" pitchFamily="66" charset="0"/>
              </a:rPr>
              <a:t>on</a:t>
            </a:r>
            <a:r>
              <a:rPr lang="ga-IE" dirty="0">
                <a:latin typeface="Comic Sans MS" panose="030F0702030302020204" pitchFamily="66" charset="0"/>
              </a:rPr>
              <a:t> </a:t>
            </a:r>
            <a:r>
              <a:rPr lang="ga-IE" dirty="0" err="1">
                <a:latin typeface="Comic Sans MS" panose="030F0702030302020204" pitchFamily="66" charset="0"/>
              </a:rPr>
              <a:t>Friday</a:t>
            </a:r>
            <a:r>
              <a:rPr lang="ga-IE" dirty="0">
                <a:latin typeface="Comic Sans MS" panose="030F0702030302020204" pitchFamily="66" charset="0"/>
              </a:rPr>
              <a:t> </a:t>
            </a:r>
            <a:r>
              <a:rPr lang="en-GB" dirty="0">
                <a:latin typeface="Comic Sans MS" panose="030F0702030302020204" pitchFamily="66" charset="0"/>
              </a:rPr>
              <a:t>) </a:t>
            </a:r>
            <a:endParaRPr lang="ga-IE" dirty="0">
              <a:latin typeface="Comic Sans MS" panose="030F0702030302020204" pitchFamily="66" charset="0"/>
            </a:endParaRPr>
          </a:p>
          <a:p>
            <a:r>
              <a:rPr lang="ga-IE" dirty="0" err="1">
                <a:latin typeface="Comic Sans MS" panose="030F0702030302020204" pitchFamily="66" charset="0"/>
              </a:rPr>
              <a:t>Reading</a:t>
            </a:r>
            <a:r>
              <a:rPr lang="ga-IE" dirty="0">
                <a:latin typeface="Comic Sans MS" panose="030F0702030302020204" pitchFamily="66" charset="0"/>
              </a:rPr>
              <a:t> – </a:t>
            </a:r>
            <a:r>
              <a:rPr lang="ga-IE" dirty="0" err="1">
                <a:latin typeface="Comic Sans MS" panose="030F0702030302020204" pitchFamily="66" charset="0"/>
              </a:rPr>
              <a:t>Daily</a:t>
            </a:r>
            <a:r>
              <a:rPr lang="ga-IE" dirty="0">
                <a:latin typeface="Comic Sans MS" panose="030F0702030302020204" pitchFamily="66" charset="0"/>
              </a:rPr>
              <a:t> </a:t>
            </a:r>
          </a:p>
          <a:p>
            <a:r>
              <a:rPr lang="ga-IE" dirty="0" err="1">
                <a:latin typeface="Comic Sans MS" panose="030F0702030302020204" pitchFamily="66" charset="0"/>
              </a:rPr>
              <a:t>Phonics</a:t>
            </a:r>
            <a:r>
              <a:rPr lang="ga-IE" dirty="0">
                <a:latin typeface="Comic Sans MS" panose="030F0702030302020204" pitchFamily="66" charset="0"/>
              </a:rPr>
              <a:t> </a:t>
            </a:r>
            <a:r>
              <a:rPr lang="en-GB" dirty="0">
                <a:latin typeface="Comic Sans MS" panose="030F0702030302020204" pitchFamily="66" charset="0"/>
              </a:rPr>
              <a:t>– Practice spellings days </a:t>
            </a:r>
            <a:endParaRPr lang="ga-IE" dirty="0">
              <a:latin typeface="Comic Sans MS" panose="030F0702030302020204" pitchFamily="66" charset="0"/>
            </a:endParaRPr>
          </a:p>
          <a:p>
            <a:r>
              <a:rPr lang="ga-IE" dirty="0" err="1">
                <a:latin typeface="Comic Sans MS" panose="030F0702030302020204" pitchFamily="66" charset="0"/>
              </a:rPr>
              <a:t>Mental</a:t>
            </a:r>
            <a:r>
              <a:rPr lang="ga-IE" dirty="0">
                <a:latin typeface="Comic Sans MS" panose="030F0702030302020204" pitchFamily="66" charset="0"/>
              </a:rPr>
              <a:t> </a:t>
            </a:r>
            <a:r>
              <a:rPr lang="ga-IE" dirty="0" err="1">
                <a:latin typeface="Comic Sans MS" panose="030F0702030302020204" pitchFamily="66" charset="0"/>
              </a:rPr>
              <a:t>Maths</a:t>
            </a:r>
            <a:r>
              <a:rPr lang="ga-IE" dirty="0">
                <a:latin typeface="Comic Sans MS" panose="030F0702030302020204" pitchFamily="66" charset="0"/>
              </a:rPr>
              <a:t> </a:t>
            </a:r>
            <a:r>
              <a:rPr lang="en-GB" dirty="0">
                <a:latin typeface="Comic Sans MS" panose="030F0702030302020204" pitchFamily="66" charset="0"/>
              </a:rPr>
              <a:t>– Practice mental maths focus for that week. </a:t>
            </a:r>
          </a:p>
          <a:p>
            <a:r>
              <a:rPr lang="en-GB" dirty="0">
                <a:latin typeface="Comic Sans MS" panose="030F0702030302020204" pitchFamily="66" charset="0"/>
              </a:rPr>
              <a:t>Please sign all homework and reading record books.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Seesaw</a:t>
            </a:r>
          </a:p>
        </p:txBody>
      </p:sp>
      <p:sp>
        <p:nvSpPr>
          <p:cNvPr id="3" name="Content Placeholder 2"/>
          <p:cNvSpPr>
            <a:spLocks noGrp="1"/>
          </p:cNvSpPr>
          <p:nvPr>
            <p:ph idx="1"/>
          </p:nvPr>
        </p:nvSpPr>
        <p:spPr>
          <a:xfrm>
            <a:off x="938758" y="1371600"/>
            <a:ext cx="7633742" cy="4507993"/>
          </a:xfrm>
        </p:spPr>
        <p:txBody>
          <a:bodyPr/>
          <a:lstStyle/>
          <a:p>
            <a:r>
              <a:rPr lang="en-GB" dirty="0">
                <a:latin typeface="Comic Sans MS" panose="030F0702030302020204" pitchFamily="66" charset="0"/>
              </a:rPr>
              <a:t>Seesaw will be used to complete online homework tasks. </a:t>
            </a:r>
          </a:p>
          <a:p>
            <a:r>
              <a:rPr lang="en-GB" dirty="0">
                <a:latin typeface="Comic Sans MS" panose="030F0702030302020204" pitchFamily="66" charset="0"/>
              </a:rPr>
              <a:t>You will need to download both the Seesaw family app and Seesaw class app to a device. </a:t>
            </a:r>
          </a:p>
          <a:p>
            <a:r>
              <a:rPr lang="en-GB" dirty="0">
                <a:latin typeface="Comic Sans MS" panose="030F0702030302020204" pitchFamily="66" charset="0"/>
              </a:rPr>
              <a:t>Seesaw Class – This will be used by the child. We would advise that this is downloaded onto an </a:t>
            </a:r>
            <a:r>
              <a:rPr lang="en-GB" dirty="0" err="1">
                <a:latin typeface="Comic Sans MS" panose="030F0702030302020204" pitchFamily="66" charset="0"/>
              </a:rPr>
              <a:t>ipad</a:t>
            </a:r>
            <a:r>
              <a:rPr lang="en-GB" dirty="0">
                <a:latin typeface="Comic Sans MS" panose="030F0702030302020204" pitchFamily="66" charset="0"/>
              </a:rPr>
              <a:t>/tablet which your child has assess to. This will be where they will complete their homework. Please set this up in their name. </a:t>
            </a:r>
          </a:p>
          <a:p>
            <a:r>
              <a:rPr lang="en-GB" dirty="0">
                <a:latin typeface="Comic Sans MS" panose="030F0702030302020204" pitchFamily="66" charset="0"/>
              </a:rPr>
              <a:t>Seesaw Family – This will be used by the parents for communication between parent and teacher. </a:t>
            </a:r>
          </a:p>
          <a:p>
            <a:r>
              <a:rPr lang="en-GB" dirty="0">
                <a:latin typeface="Comic Sans MS" panose="030F0702030302020204" pitchFamily="66" charset="0"/>
              </a:rPr>
              <a:t>If you need another QR code please let me know.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5029200"/>
            <a:ext cx="1524000" cy="1524000"/>
          </a:xfrm>
          <a:prstGeom prst="rect">
            <a:avLst/>
          </a:prstGeom>
        </p:spPr>
      </p:pic>
    </p:spTree>
    <p:extLst>
      <p:ext uri="{BB962C8B-B14F-4D97-AF65-F5344CB8AC3E}">
        <p14:creationId xmlns:p14="http://schemas.microsoft.com/office/powerpoint/2010/main" val="1446902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Covid</a:t>
            </a:r>
            <a:r>
              <a:rPr lang="en-GB" dirty="0"/>
              <a:t> – 19 </a:t>
            </a:r>
          </a:p>
        </p:txBody>
      </p:sp>
      <p:sp>
        <p:nvSpPr>
          <p:cNvPr id="3" name="Content Placeholder 2"/>
          <p:cNvSpPr>
            <a:spLocks noGrp="1"/>
          </p:cNvSpPr>
          <p:nvPr>
            <p:ph idx="1"/>
          </p:nvPr>
        </p:nvSpPr>
        <p:spPr>
          <a:xfrm>
            <a:off x="938758" y="1219200"/>
            <a:ext cx="7633742" cy="4660394"/>
          </a:xfrm>
        </p:spPr>
        <p:txBody>
          <a:bodyPr>
            <a:normAutofit fontScale="77500" lnSpcReduction="20000"/>
          </a:bodyPr>
          <a:lstStyle/>
          <a:p>
            <a:r>
              <a:rPr lang="en-GB" dirty="0">
                <a:latin typeface="Comic Sans MS" panose="030F0702030302020204" pitchFamily="66" charset="0"/>
              </a:rPr>
              <a:t>Children are in their class bubble.</a:t>
            </a:r>
          </a:p>
          <a:p>
            <a:r>
              <a:rPr lang="en-GB" dirty="0">
                <a:latin typeface="Comic Sans MS" panose="030F0702030302020204" pitchFamily="66" charset="0"/>
              </a:rPr>
              <a:t>At drop off and pick up please be mindful of social distancing requirements and consider wearing a mask. </a:t>
            </a:r>
          </a:p>
          <a:p>
            <a:r>
              <a:rPr lang="en-GB" dirty="0">
                <a:latin typeface="Comic Sans MS" panose="030F0702030302020204" pitchFamily="66" charset="0"/>
              </a:rPr>
              <a:t>Our classroom is regularly sanitised and children regularly wash their hands. </a:t>
            </a:r>
          </a:p>
          <a:p>
            <a:endParaRPr lang="en-GB" dirty="0">
              <a:latin typeface="Comic Sans MS" panose="030F0702030302020204" pitchFamily="66" charset="0"/>
            </a:endParaRPr>
          </a:p>
          <a:p>
            <a:r>
              <a:rPr lang="en-GB" dirty="0">
                <a:latin typeface="Comic Sans MS" panose="030F0702030302020204" pitchFamily="66" charset="0"/>
              </a:rPr>
              <a:t>In light of current guidelines, if you, your child or anyone in your household is experiencing any symptoms of Covid-19, please alert the school immediately and self isolate, before organising a test. </a:t>
            </a:r>
          </a:p>
          <a:p>
            <a:r>
              <a:rPr lang="en-GB" dirty="0">
                <a:latin typeface="Comic Sans MS" panose="030F0702030302020204" pitchFamily="66" charset="0"/>
              </a:rPr>
              <a:t>Symptoms include;  </a:t>
            </a:r>
          </a:p>
          <a:p>
            <a:pPr lvl="1"/>
            <a:r>
              <a:rPr lang="en-GB" sz="2000" dirty="0">
                <a:latin typeface="Comic Sans MS" panose="030F0702030302020204" pitchFamily="66" charset="0"/>
              </a:rPr>
              <a:t>a high temperature </a:t>
            </a:r>
          </a:p>
          <a:p>
            <a:pPr lvl="1"/>
            <a:r>
              <a:rPr lang="en-GB" sz="2000" dirty="0">
                <a:latin typeface="Comic Sans MS" panose="030F0702030302020204" pitchFamily="66" charset="0"/>
              </a:rPr>
              <a:t>A new, continuous cough</a:t>
            </a:r>
          </a:p>
          <a:p>
            <a:pPr lvl="1"/>
            <a:r>
              <a:rPr lang="en-GB" sz="2000" dirty="0">
                <a:latin typeface="Comic Sans MS" panose="030F0702030302020204" pitchFamily="66" charset="0"/>
              </a:rPr>
              <a:t>A loss or change to your sense of smell or taste. </a:t>
            </a:r>
          </a:p>
          <a:p>
            <a:pPr lvl="1"/>
            <a:endParaRPr lang="en-GB" sz="2000" dirty="0">
              <a:latin typeface="Comic Sans MS" panose="030F0702030302020204" pitchFamily="66" charset="0"/>
            </a:endParaRPr>
          </a:p>
          <a:p>
            <a:r>
              <a:rPr lang="en-GB" sz="2100" dirty="0">
                <a:latin typeface="Comic Sans MS" panose="030F0702030302020204" pitchFamily="66" charset="0"/>
              </a:rPr>
              <a:t>More information is available at </a:t>
            </a:r>
            <a:r>
              <a:rPr lang="en-GB" sz="2100" dirty="0">
                <a:latin typeface="Comic Sans MS" panose="030F0702030302020204" pitchFamily="66" charset="0"/>
                <a:hlinkClick r:id="rId2"/>
              </a:rPr>
              <a:t>https://www.nhs.uk/conditions/coronavirus-covid-19/</a:t>
            </a:r>
            <a:r>
              <a:rPr lang="en-GB" sz="2100" dirty="0">
                <a:latin typeface="Comic Sans MS" panose="030F0702030302020204" pitchFamily="66" charset="0"/>
              </a:rPr>
              <a:t> </a:t>
            </a:r>
          </a:p>
        </p:txBody>
      </p:sp>
    </p:spTree>
    <p:extLst>
      <p:ext uri="{BB962C8B-B14F-4D97-AF65-F5344CB8AC3E}">
        <p14:creationId xmlns:p14="http://schemas.microsoft.com/office/powerpoint/2010/main" val="75478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533400"/>
            <a:ext cx="5734050" cy="5443525"/>
          </a:xfrm>
          <a:prstGeom prst="rect">
            <a:avLst/>
          </a:prstGeom>
        </p:spPr>
      </p:pic>
    </p:spTree>
    <p:extLst>
      <p:ext uri="{BB962C8B-B14F-4D97-AF65-F5344CB8AC3E}">
        <p14:creationId xmlns:p14="http://schemas.microsoft.com/office/powerpoint/2010/main" val="2488409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914400"/>
          </a:xfrm>
        </p:spPr>
        <p:txBody>
          <a:bodyPr/>
          <a:lstStyle/>
          <a:p>
            <a:r>
              <a:rPr lang="en-GB" dirty="0"/>
              <a:t>House keeping</a:t>
            </a:r>
          </a:p>
        </p:txBody>
      </p:sp>
      <p:sp>
        <p:nvSpPr>
          <p:cNvPr id="3" name="Content Placeholder 2"/>
          <p:cNvSpPr>
            <a:spLocks noGrp="1"/>
          </p:cNvSpPr>
          <p:nvPr>
            <p:ph idx="1"/>
          </p:nvPr>
        </p:nvSpPr>
        <p:spPr>
          <a:xfrm>
            <a:off x="706582" y="1156855"/>
            <a:ext cx="8229600" cy="5334000"/>
          </a:xfrm>
        </p:spPr>
        <p:txBody>
          <a:bodyPr>
            <a:normAutofit/>
          </a:bodyPr>
          <a:lstStyle/>
          <a:p>
            <a:r>
              <a:rPr lang="en-GB" dirty="0">
                <a:latin typeface="Comic Sans MS" panose="030F0702030302020204" pitchFamily="66" charset="0"/>
              </a:rPr>
              <a:t>Dinners £2.60 per day (£13.00 per week)</a:t>
            </a:r>
          </a:p>
          <a:p>
            <a:r>
              <a:rPr lang="en-GB" dirty="0">
                <a:latin typeface="Comic Sans MS" panose="030F0702030302020204" pitchFamily="66" charset="0"/>
              </a:rPr>
              <a:t>School starts at 8.55 AM &amp; School finishes at </a:t>
            </a:r>
            <a:r>
              <a:rPr lang="en-GB" dirty="0" smtClean="0">
                <a:latin typeface="Comic Sans MS" panose="030F0702030302020204" pitchFamily="66" charset="0"/>
              </a:rPr>
              <a:t>2.55PM</a:t>
            </a:r>
            <a:r>
              <a:rPr lang="ga-IE" dirty="0" smtClean="0">
                <a:latin typeface="Comic Sans MS" panose="030F0702030302020204" pitchFamily="66" charset="0"/>
              </a:rPr>
              <a:t> (</a:t>
            </a:r>
            <a:r>
              <a:rPr lang="ga-IE" dirty="0" err="1" smtClean="0">
                <a:latin typeface="Comic Sans MS" panose="030F0702030302020204" pitchFamily="66" charset="0"/>
              </a:rPr>
              <a:t>Friday</a:t>
            </a:r>
            <a:r>
              <a:rPr lang="ga-IE" dirty="0" smtClean="0">
                <a:latin typeface="Comic Sans MS" panose="030F0702030302020204" pitchFamily="66" charset="0"/>
              </a:rPr>
              <a:t> 1.55pm)</a:t>
            </a:r>
            <a:endParaRPr lang="en-GB" dirty="0">
              <a:latin typeface="Comic Sans MS" panose="030F0702030302020204" pitchFamily="66" charset="0"/>
            </a:endParaRPr>
          </a:p>
          <a:p>
            <a:r>
              <a:rPr lang="en-GB" dirty="0">
                <a:latin typeface="Comic Sans MS" panose="030F0702030302020204" pitchFamily="66" charset="0"/>
              </a:rPr>
              <a:t>Children with younger siblings will leave at the earlier time with their sibling. </a:t>
            </a:r>
          </a:p>
          <a:p>
            <a:r>
              <a:rPr lang="en-GB" dirty="0">
                <a:latin typeface="Comic Sans MS" panose="030F0702030302020204" pitchFamily="66" charset="0"/>
              </a:rPr>
              <a:t>Please ensure all children bring a healthy break to school. </a:t>
            </a:r>
          </a:p>
          <a:p>
            <a:r>
              <a:rPr lang="en-GB" dirty="0">
                <a:latin typeface="Comic Sans MS" panose="030F0702030302020204" pitchFamily="66" charset="0"/>
              </a:rPr>
              <a:t>If you would be interested in </a:t>
            </a:r>
            <a:r>
              <a:rPr lang="en-GB" dirty="0" err="1">
                <a:latin typeface="Comic Sans MS" panose="030F0702030302020204" pitchFamily="66" charset="0"/>
              </a:rPr>
              <a:t>S’Cool</a:t>
            </a:r>
            <a:r>
              <a:rPr lang="en-GB" dirty="0">
                <a:latin typeface="Comic Sans MS" panose="030F0702030302020204" pitchFamily="66" charset="0"/>
              </a:rPr>
              <a:t> Club or breakfast club please register your interest with Mrs Moore in the office. </a:t>
            </a:r>
          </a:p>
          <a:p>
            <a:r>
              <a:rPr lang="en-GB" dirty="0" err="1">
                <a:latin typeface="Comic Sans MS" panose="030F0702030302020204" pitchFamily="66" charset="0"/>
              </a:rPr>
              <a:t>S’cool</a:t>
            </a:r>
            <a:r>
              <a:rPr lang="en-GB" dirty="0">
                <a:latin typeface="Comic Sans MS" panose="030F0702030302020204" pitchFamily="66" charset="0"/>
              </a:rPr>
              <a:t> club Mon – Fri 2pm – 5pm (Price TBC)</a:t>
            </a:r>
          </a:p>
          <a:p>
            <a:r>
              <a:rPr lang="en-GB" dirty="0">
                <a:latin typeface="Comic Sans MS" panose="030F0702030302020204" pitchFamily="66" charset="0"/>
              </a:rPr>
              <a:t>Breakfast club 80p per day. </a:t>
            </a:r>
          </a:p>
          <a:p>
            <a:r>
              <a:rPr lang="en-GB" dirty="0">
                <a:latin typeface="Comic Sans MS" panose="030F0702030302020204" pitchFamily="66" charset="0"/>
              </a:rPr>
              <a:t>If children are to walk home/to the carpark please give permission via the office. </a:t>
            </a:r>
          </a:p>
          <a:p>
            <a:endParaRPr lang="en-GB"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normAutofit/>
          </a:bodyPr>
          <a:lstStyle/>
          <a:p>
            <a:r>
              <a:rPr lang="ga-IE" dirty="0"/>
              <a:t>‘R’ </a:t>
            </a:r>
            <a:r>
              <a:rPr lang="ga-IE" dirty="0" err="1"/>
              <a:t>golden</a:t>
            </a:r>
            <a:r>
              <a:rPr lang="ga-IE" dirty="0"/>
              <a:t> </a:t>
            </a:r>
            <a:r>
              <a:rPr lang="ga-IE" dirty="0" err="1"/>
              <a:t>Rules</a:t>
            </a:r>
            <a:endParaRPr lang="en-GB" dirty="0"/>
          </a:p>
        </p:txBody>
      </p:sp>
      <p:sp>
        <p:nvSpPr>
          <p:cNvPr id="3" name="Content Placeholder 2"/>
          <p:cNvSpPr>
            <a:spLocks noGrp="1"/>
          </p:cNvSpPr>
          <p:nvPr>
            <p:ph idx="1"/>
          </p:nvPr>
        </p:nvSpPr>
        <p:spPr>
          <a:xfrm>
            <a:off x="914400" y="1676400"/>
            <a:ext cx="7772400" cy="4648200"/>
          </a:xfrm>
        </p:spPr>
        <p:txBody>
          <a:bodyPr>
            <a:normAutofit/>
          </a:bodyPr>
          <a:lstStyle/>
          <a:p>
            <a:r>
              <a:rPr lang="en-GB" sz="2400" dirty="0" smtClean="0">
                <a:latin typeface="Comic Sans MS" panose="030F0702030302020204" pitchFamily="66" charset="0"/>
              </a:rPr>
              <a:t>In school we have ‘R’ Golden Rules. These are positive things that we will endeavour to do. </a:t>
            </a:r>
          </a:p>
          <a:p>
            <a:pPr lvl="1">
              <a:buFont typeface="Wingdings" panose="05000000000000000000" pitchFamily="2" charset="2"/>
              <a:buChar char="q"/>
            </a:pPr>
            <a:r>
              <a:rPr lang="en-GB" sz="2800" dirty="0" smtClean="0">
                <a:latin typeface="Comic Sans MS" panose="030F0702030302020204" pitchFamily="66" charset="0"/>
              </a:rPr>
              <a:t>We respect ourselves and our work. </a:t>
            </a:r>
          </a:p>
          <a:p>
            <a:pPr lvl="1">
              <a:buFont typeface="Wingdings" panose="05000000000000000000" pitchFamily="2" charset="2"/>
              <a:buChar char="q"/>
            </a:pPr>
            <a:r>
              <a:rPr lang="en-GB" sz="2800" dirty="0" smtClean="0">
                <a:latin typeface="Comic Sans MS" panose="030F0702030302020204" pitchFamily="66" charset="0"/>
              </a:rPr>
              <a:t>We respect others</a:t>
            </a:r>
          </a:p>
          <a:p>
            <a:pPr lvl="1">
              <a:buFont typeface="Wingdings" panose="05000000000000000000" pitchFamily="2" charset="2"/>
              <a:buChar char="q"/>
            </a:pPr>
            <a:r>
              <a:rPr lang="en-GB" sz="2800" dirty="0" smtClean="0">
                <a:latin typeface="Comic Sans MS" panose="030F0702030302020204" pitchFamily="66" charset="0"/>
              </a:rPr>
              <a:t>We respect our school </a:t>
            </a:r>
          </a:p>
          <a:p>
            <a:pPr lvl="1">
              <a:buFont typeface="Wingdings" panose="05000000000000000000" pitchFamily="2" charset="2"/>
              <a:buChar char="q"/>
            </a:pPr>
            <a:r>
              <a:rPr lang="en-GB" sz="2800" dirty="0" smtClean="0">
                <a:latin typeface="Comic Sans MS" panose="030F0702030302020204" pitchFamily="66" charset="0"/>
              </a:rPr>
              <a:t>We are responsible for own actions </a:t>
            </a:r>
          </a:p>
          <a:p>
            <a:pPr lvl="1">
              <a:buFont typeface="Wingdings" panose="05000000000000000000" pitchFamily="2" charset="2"/>
              <a:buChar char="q"/>
            </a:pPr>
            <a:r>
              <a:rPr lang="en-GB" sz="2800" dirty="0" smtClean="0">
                <a:latin typeface="Comic Sans MS" panose="030F0702030302020204" pitchFamily="66" charset="0"/>
              </a:rPr>
              <a:t>We are responsible for our safety </a:t>
            </a:r>
            <a:endParaRPr lang="en-GB" sz="28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dirty="0" err="1" smtClean="0"/>
              <a:t>Safeguarding</a:t>
            </a:r>
            <a:r>
              <a:rPr lang="ga-IE" dirty="0" smtClean="0"/>
              <a:t> </a:t>
            </a:r>
            <a:endParaRPr lang="en-GB" dirty="0"/>
          </a:p>
        </p:txBody>
      </p:sp>
      <p:sp>
        <p:nvSpPr>
          <p:cNvPr id="3" name="Content Placeholder 2"/>
          <p:cNvSpPr>
            <a:spLocks noGrp="1"/>
          </p:cNvSpPr>
          <p:nvPr>
            <p:ph idx="1"/>
          </p:nvPr>
        </p:nvSpPr>
        <p:spPr>
          <a:xfrm>
            <a:off x="938758" y="1371600"/>
            <a:ext cx="7633742" cy="5029200"/>
          </a:xfrm>
        </p:spPr>
        <p:txBody>
          <a:bodyPr>
            <a:normAutofit/>
          </a:bodyPr>
          <a:lstStyle/>
          <a:p>
            <a:pPr marL="0" indent="0">
              <a:buNone/>
            </a:pPr>
            <a:r>
              <a:rPr lang="en-GB" dirty="0" smtClean="0">
                <a:latin typeface="Comic Sans MS" panose="030F0702030302020204" pitchFamily="66" charset="0"/>
              </a:rPr>
              <a:t>We ensure that all our children feel safe and secure at school. Please see our child protection brochure for parents which outlines the various procedures in place at St Brigid’s. If you have a concern, please do not hesitate to contact us. </a:t>
            </a: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The Safeguarding team: </a:t>
            </a:r>
          </a:p>
          <a:p>
            <a:r>
              <a:rPr lang="en-GB" dirty="0" smtClean="0">
                <a:latin typeface="Comic Sans MS" panose="030F0702030302020204" pitchFamily="66" charset="0"/>
              </a:rPr>
              <a:t>Designated Teacher for Child Protection (DT) – Ms Lloyd.</a:t>
            </a:r>
          </a:p>
          <a:p>
            <a:r>
              <a:rPr lang="en-GB" dirty="0" smtClean="0">
                <a:latin typeface="Comic Sans MS" panose="030F0702030302020204" pitchFamily="66" charset="0"/>
              </a:rPr>
              <a:t>Deputy Designated Teacher (DDT) is Mrs Devlin. </a:t>
            </a:r>
          </a:p>
          <a:p>
            <a:r>
              <a:rPr lang="en-GB" dirty="0" smtClean="0">
                <a:latin typeface="Comic Sans MS" panose="030F0702030302020204" pitchFamily="66" charset="0"/>
              </a:rPr>
              <a:t>Principal </a:t>
            </a:r>
            <a:r>
              <a:rPr lang="en-GB" dirty="0" smtClean="0">
                <a:latin typeface="Comic Sans MS" panose="030F0702030302020204" pitchFamily="66" charset="0"/>
              </a:rPr>
              <a:t>(DDT) – </a:t>
            </a:r>
            <a:r>
              <a:rPr lang="en-GB" dirty="0" smtClean="0">
                <a:latin typeface="Comic Sans MS" panose="030F0702030302020204" pitchFamily="66" charset="0"/>
              </a:rPr>
              <a:t>Mrs Miller </a:t>
            </a:r>
          </a:p>
          <a:p>
            <a:r>
              <a:rPr lang="en-GB" dirty="0" smtClean="0">
                <a:latin typeface="Comic Sans MS" panose="030F0702030302020204" pitchFamily="66" charset="0"/>
              </a:rPr>
              <a:t>ICT Co-ordinator – Mrs </a:t>
            </a:r>
            <a:r>
              <a:rPr lang="en-GB" dirty="0" err="1" smtClean="0">
                <a:latin typeface="Comic Sans MS" panose="030F0702030302020204" pitchFamily="66" charset="0"/>
              </a:rPr>
              <a:t>McCavera</a:t>
            </a:r>
            <a:r>
              <a:rPr lang="en-GB" dirty="0" smtClean="0">
                <a:latin typeface="Comic Sans MS" panose="030F0702030302020204" pitchFamily="66" charset="0"/>
              </a:rPr>
              <a:t> </a:t>
            </a:r>
          </a:p>
          <a:p>
            <a:r>
              <a:rPr lang="en-GB" dirty="0" smtClean="0">
                <a:latin typeface="Comic Sans MS" panose="030F0702030302020204" pitchFamily="66" charset="0"/>
              </a:rPr>
              <a:t>Governor responsible for CP – Mrs P Martin</a:t>
            </a:r>
          </a:p>
          <a:p>
            <a:r>
              <a:rPr lang="en-GB" dirty="0" smtClean="0">
                <a:latin typeface="Comic Sans MS" panose="030F0702030302020204" pitchFamily="66" charset="0"/>
              </a:rPr>
              <a:t>Chairperson of Board of Governors – Mr B Smyth. </a:t>
            </a:r>
          </a:p>
          <a:p>
            <a:pPr marL="0" indent="0">
              <a:buNone/>
            </a:pPr>
            <a:endParaRPr lang="en-GB" dirty="0">
              <a:latin typeface="Comic Sans MS" panose="030F0702030302020204" pitchFamily="66" charset="0"/>
            </a:endParaRPr>
          </a:p>
        </p:txBody>
      </p:sp>
    </p:spTree>
    <p:extLst>
      <p:ext uri="{BB962C8B-B14F-4D97-AF65-F5344CB8AC3E}">
        <p14:creationId xmlns:p14="http://schemas.microsoft.com/office/powerpoint/2010/main" val="2369747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848600" cy="990600"/>
          </a:xfrm>
        </p:spPr>
        <p:txBody>
          <a:bodyPr/>
          <a:lstStyle/>
          <a:p>
            <a:r>
              <a:rPr lang="en-GB" dirty="0"/>
              <a:t>Curriculum</a:t>
            </a:r>
          </a:p>
        </p:txBody>
      </p:sp>
      <p:sp>
        <p:nvSpPr>
          <p:cNvPr id="3" name="Content Placeholder 2"/>
          <p:cNvSpPr>
            <a:spLocks noGrp="1"/>
          </p:cNvSpPr>
          <p:nvPr>
            <p:ph idx="1"/>
          </p:nvPr>
        </p:nvSpPr>
        <p:spPr>
          <a:xfrm>
            <a:off x="838200" y="1295400"/>
            <a:ext cx="7848600" cy="5029200"/>
          </a:xfrm>
        </p:spPr>
        <p:txBody>
          <a:bodyPr>
            <a:normAutofit/>
          </a:bodyPr>
          <a:lstStyle/>
          <a:p>
            <a:r>
              <a:rPr lang="en-GB" dirty="0" smtClean="0">
                <a:latin typeface="Comic Sans MS" panose="030F0702030302020204" pitchFamily="66" charset="0"/>
              </a:rPr>
              <a:t>Numeracy (Mental Maths, Number, Shape </a:t>
            </a:r>
            <a:r>
              <a:rPr lang="ga-IE" dirty="0" smtClean="0">
                <a:latin typeface="Comic Sans MS" panose="030F0702030302020204" pitchFamily="66" charset="0"/>
              </a:rPr>
              <a:t>&amp; </a:t>
            </a:r>
            <a:r>
              <a:rPr lang="en-GB" dirty="0" smtClean="0">
                <a:latin typeface="Comic Sans MS" panose="030F0702030302020204" pitchFamily="66" charset="0"/>
              </a:rPr>
              <a:t>Space, Data Handling, Investigations/Problem-Solving</a:t>
            </a:r>
            <a:r>
              <a:rPr lang="ga-IE" dirty="0" smtClean="0">
                <a:latin typeface="Comic Sans MS" panose="030F0702030302020204" pitchFamily="66" charset="0"/>
              </a:rPr>
              <a:t>)</a:t>
            </a:r>
            <a:r>
              <a:rPr lang="en-GB" dirty="0" smtClean="0">
                <a:latin typeface="Comic Sans MS" panose="030F0702030302020204" pitchFamily="66" charset="0"/>
              </a:rPr>
              <a:t> </a:t>
            </a:r>
            <a:endParaRPr lang="en-GB" dirty="0">
              <a:latin typeface="Comic Sans MS" panose="030F0702030302020204" pitchFamily="66" charset="0"/>
            </a:endParaRPr>
          </a:p>
          <a:p>
            <a:r>
              <a:rPr lang="en-GB" dirty="0">
                <a:latin typeface="Comic Sans MS" panose="030F0702030302020204" pitchFamily="66" charset="0"/>
              </a:rPr>
              <a:t>Literacy </a:t>
            </a:r>
            <a:r>
              <a:rPr lang="en-GB" dirty="0" smtClean="0">
                <a:latin typeface="Comic Sans MS" panose="030F0702030302020204" pitchFamily="66" charset="0"/>
              </a:rPr>
              <a:t>(Phonics</a:t>
            </a:r>
            <a:r>
              <a:rPr lang="en-GB" dirty="0">
                <a:latin typeface="Comic Sans MS" panose="030F0702030302020204" pitchFamily="66" charset="0"/>
              </a:rPr>
              <a:t>, </a:t>
            </a:r>
            <a:r>
              <a:rPr lang="en-GB" dirty="0" smtClean="0">
                <a:latin typeface="Comic Sans MS" panose="030F0702030302020204" pitchFamily="66" charset="0"/>
              </a:rPr>
              <a:t>Reading</a:t>
            </a:r>
            <a:r>
              <a:rPr lang="en-GB" dirty="0">
                <a:latin typeface="Comic Sans MS" panose="030F0702030302020204" pitchFamily="66" charset="0"/>
              </a:rPr>
              <a:t>, </a:t>
            </a:r>
            <a:r>
              <a:rPr lang="en-GB" dirty="0" smtClean="0">
                <a:latin typeface="Comic Sans MS" panose="030F0702030302020204" pitchFamily="66" charset="0"/>
              </a:rPr>
              <a:t>Writing</a:t>
            </a:r>
            <a:r>
              <a:rPr lang="en-GB" dirty="0">
                <a:latin typeface="Comic Sans MS" panose="030F0702030302020204" pitchFamily="66" charset="0"/>
              </a:rPr>
              <a:t>, </a:t>
            </a:r>
            <a:r>
              <a:rPr lang="en-GB" dirty="0" smtClean="0">
                <a:latin typeface="Comic Sans MS" panose="030F0702030302020204" pitchFamily="66" charset="0"/>
              </a:rPr>
              <a:t>Talking </a:t>
            </a:r>
            <a:r>
              <a:rPr lang="en-GB" dirty="0">
                <a:latin typeface="Comic Sans MS" panose="030F0702030302020204" pitchFamily="66" charset="0"/>
              </a:rPr>
              <a:t>and </a:t>
            </a:r>
            <a:r>
              <a:rPr lang="en-GB" dirty="0" smtClean="0">
                <a:latin typeface="Comic Sans MS" panose="030F0702030302020204" pitchFamily="66" charset="0"/>
              </a:rPr>
              <a:t>Listening</a:t>
            </a:r>
            <a:r>
              <a:rPr lang="en-GB" dirty="0">
                <a:latin typeface="Comic Sans MS" panose="030F0702030302020204" pitchFamily="66" charset="0"/>
              </a:rPr>
              <a:t>) </a:t>
            </a:r>
          </a:p>
          <a:p>
            <a:r>
              <a:rPr lang="en-GB" dirty="0">
                <a:latin typeface="Comic Sans MS" panose="030F0702030302020204" pitchFamily="66" charset="0"/>
              </a:rPr>
              <a:t>WAU: </a:t>
            </a:r>
            <a:r>
              <a:rPr lang="en-GB" dirty="0" smtClean="0">
                <a:latin typeface="Comic Sans MS" panose="030F0702030302020204" pitchFamily="66" charset="0"/>
              </a:rPr>
              <a:t>Flight, Our World</a:t>
            </a:r>
            <a:r>
              <a:rPr lang="ga-IE" dirty="0" smtClean="0">
                <a:latin typeface="Comic Sans MS" panose="030F0702030302020204" pitchFamily="66" charset="0"/>
              </a:rPr>
              <a:t>, </a:t>
            </a:r>
            <a:r>
              <a:rPr lang="ga-IE" dirty="0">
                <a:latin typeface="Comic Sans MS" panose="030F0702030302020204" pitchFamily="66" charset="0"/>
              </a:rPr>
              <a:t>Faith &amp; </a:t>
            </a:r>
            <a:r>
              <a:rPr lang="en-GB" dirty="0" smtClean="0">
                <a:latin typeface="Comic Sans MS" panose="030F0702030302020204" pitchFamily="66" charset="0"/>
              </a:rPr>
              <a:t>Light, Young Enterprise, Aspiring for Excellence.</a:t>
            </a:r>
            <a:r>
              <a:rPr lang="ga-IE" dirty="0" smtClean="0">
                <a:latin typeface="Comic Sans MS" panose="030F0702030302020204" pitchFamily="66" charset="0"/>
              </a:rPr>
              <a:t> </a:t>
            </a:r>
            <a:endParaRPr lang="en-GB" dirty="0">
              <a:latin typeface="Comic Sans MS" panose="030F0702030302020204" pitchFamily="66" charset="0"/>
            </a:endParaRPr>
          </a:p>
          <a:p>
            <a:r>
              <a:rPr lang="en-GB" dirty="0" smtClean="0">
                <a:latin typeface="Comic Sans MS" panose="030F0702030302020204" pitchFamily="66" charset="0"/>
              </a:rPr>
              <a:t>Grow</a:t>
            </a:r>
            <a:r>
              <a:rPr lang="ga-IE" dirty="0" smtClean="0">
                <a:latin typeface="Comic Sans MS" panose="030F0702030302020204" pitchFamily="66" charset="0"/>
              </a:rPr>
              <a:t> </a:t>
            </a:r>
            <a:r>
              <a:rPr lang="ga-IE" dirty="0">
                <a:latin typeface="Comic Sans MS" panose="030F0702030302020204" pitchFamily="66" charset="0"/>
              </a:rPr>
              <a:t>in </a:t>
            </a:r>
            <a:r>
              <a:rPr lang="en-GB" dirty="0" smtClean="0">
                <a:latin typeface="Comic Sans MS" panose="030F0702030302020204" pitchFamily="66" charset="0"/>
              </a:rPr>
              <a:t>Love</a:t>
            </a:r>
            <a:r>
              <a:rPr lang="ga-IE" dirty="0" smtClean="0">
                <a:latin typeface="Comic Sans MS" panose="030F0702030302020204" pitchFamily="66" charset="0"/>
              </a:rPr>
              <a:t> </a:t>
            </a:r>
            <a:endParaRPr lang="en-GB" dirty="0">
              <a:latin typeface="Comic Sans MS" panose="030F0702030302020204" pitchFamily="66" charset="0"/>
            </a:endParaRPr>
          </a:p>
          <a:p>
            <a:r>
              <a:rPr lang="en-GB" dirty="0">
                <a:latin typeface="Comic Sans MS" panose="030F0702030302020204" pitchFamily="66" charset="0"/>
              </a:rPr>
              <a:t>PDMU Paths programme</a:t>
            </a:r>
          </a:p>
          <a:p>
            <a:r>
              <a:rPr lang="en-GB" dirty="0">
                <a:latin typeface="Comic Sans MS" panose="030F0702030302020204" pitchFamily="66" charset="0"/>
              </a:rPr>
              <a:t>PE: Athletics, dance, games and gymnastics</a:t>
            </a:r>
          </a:p>
          <a:p>
            <a:r>
              <a:rPr lang="en-GB" dirty="0">
                <a:latin typeface="Comic Sans MS" panose="030F0702030302020204" pitchFamily="66" charset="0"/>
              </a:rPr>
              <a:t>The Arts</a:t>
            </a:r>
          </a:p>
          <a:p>
            <a:r>
              <a:rPr lang="en-GB" dirty="0">
                <a:latin typeface="Comic Sans MS" panose="030F0702030302020204" pitchFamily="66" charset="0"/>
              </a:rPr>
              <a:t>ICT</a:t>
            </a:r>
            <a:endParaRPr lang="ga-IE" dirty="0">
              <a:latin typeface="Comic Sans MS" panose="030F0702030302020204" pitchFamily="66" charset="0"/>
            </a:endParaRPr>
          </a:p>
          <a:p>
            <a:r>
              <a:rPr lang="en-GB" dirty="0" smtClean="0">
                <a:latin typeface="Comic Sans MS" panose="030F0702030302020204" pitchFamily="66" charset="0"/>
              </a:rPr>
              <a:t>Nurture</a:t>
            </a:r>
            <a:r>
              <a:rPr lang="ga-IE" dirty="0" smtClean="0">
                <a:latin typeface="Comic Sans MS" panose="030F0702030302020204" pitchFamily="66" charset="0"/>
              </a:rPr>
              <a:t> </a:t>
            </a:r>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66800"/>
          </a:xfrm>
        </p:spPr>
        <p:txBody>
          <a:bodyPr/>
          <a:lstStyle/>
          <a:p>
            <a:r>
              <a:rPr lang="en-GB" dirty="0"/>
              <a:t>Numeracy</a:t>
            </a:r>
          </a:p>
        </p:txBody>
      </p:sp>
      <p:sp>
        <p:nvSpPr>
          <p:cNvPr id="3" name="Content Placeholder 2"/>
          <p:cNvSpPr>
            <a:spLocks noGrp="1"/>
          </p:cNvSpPr>
          <p:nvPr>
            <p:ph idx="1"/>
          </p:nvPr>
        </p:nvSpPr>
        <p:spPr>
          <a:xfrm>
            <a:off x="762000" y="1143000"/>
            <a:ext cx="7924800" cy="5181600"/>
          </a:xfrm>
        </p:spPr>
        <p:txBody>
          <a:bodyPr/>
          <a:lstStyle/>
          <a:p>
            <a:r>
              <a:rPr lang="ga-IE" dirty="0">
                <a:latin typeface="Comic Sans MS" panose="030F0702030302020204" pitchFamily="66" charset="0"/>
              </a:rPr>
              <a:t>This </a:t>
            </a:r>
            <a:r>
              <a:rPr lang="en-GB" dirty="0" smtClean="0">
                <a:latin typeface="Comic Sans MS" panose="030F0702030302020204" pitchFamily="66" charset="0"/>
              </a:rPr>
              <a:t>year</a:t>
            </a:r>
            <a:r>
              <a:rPr lang="ga-IE" dirty="0" smtClean="0">
                <a:latin typeface="Comic Sans MS" panose="030F0702030302020204" pitchFamily="66" charset="0"/>
              </a:rPr>
              <a:t> </a:t>
            </a:r>
            <a:r>
              <a:rPr lang="ga-IE" dirty="0">
                <a:latin typeface="Comic Sans MS" panose="030F0702030302020204" pitchFamily="66" charset="0"/>
              </a:rPr>
              <a:t>in </a:t>
            </a:r>
            <a:r>
              <a:rPr lang="en-GB" dirty="0" smtClean="0">
                <a:latin typeface="Comic Sans MS" panose="030F0702030302020204" pitchFamily="66" charset="0"/>
              </a:rPr>
              <a:t>numeracy we will cover the follow aspects</a:t>
            </a:r>
          </a:p>
          <a:p>
            <a:pPr marL="0" indent="0">
              <a:buNone/>
            </a:pPr>
            <a:endParaRPr lang="en-GB" dirty="0" smtClean="0">
              <a:latin typeface="Comic Sans MS" panose="030F0702030302020204" pitchFamily="66" charset="0"/>
            </a:endParaRPr>
          </a:p>
          <a:p>
            <a:endParaRPr lang="en-GB"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41520426"/>
              </p:ext>
            </p:extLst>
          </p:nvPr>
        </p:nvGraphicFramePr>
        <p:xfrm>
          <a:off x="762000" y="1600200"/>
          <a:ext cx="2514600" cy="5165352"/>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1622146595"/>
                    </a:ext>
                  </a:extLst>
                </a:gridCol>
                <a:gridCol w="1257300">
                  <a:extLst>
                    <a:ext uri="{9D8B030D-6E8A-4147-A177-3AD203B41FA5}">
                      <a16:colId xmlns:a16="http://schemas.microsoft.com/office/drawing/2014/main" val="995593981"/>
                    </a:ext>
                  </a:extLst>
                </a:gridCol>
              </a:tblGrid>
              <a:tr h="664886">
                <a:tc gridSpan="2">
                  <a:txBody>
                    <a:bodyPr/>
                    <a:lstStyle/>
                    <a:p>
                      <a:pPr algn="ctr"/>
                      <a:r>
                        <a:rPr lang="en-GB" sz="2000" noProof="0" dirty="0" smtClean="0">
                          <a:latin typeface="Comic Sans MS" panose="030F0702030302020204" pitchFamily="66" charset="0"/>
                        </a:rPr>
                        <a:t>Number</a:t>
                      </a:r>
                      <a:endParaRPr lang="en-GB" sz="2000" noProof="0" dirty="0">
                        <a:latin typeface="Comic Sans MS" panose="030F0702030302020204" pitchFamily="66" charset="0"/>
                      </a:endParaRPr>
                    </a:p>
                  </a:txBody>
                  <a:tcPr/>
                </a:tc>
                <a:tc hMerge="1">
                  <a:txBody>
                    <a:bodyPr/>
                    <a:lstStyle/>
                    <a:p>
                      <a:endParaRPr lang="en-GB"/>
                    </a:p>
                  </a:txBody>
                  <a:tcPr/>
                </a:tc>
                <a:extLst>
                  <a:ext uri="{0D108BD9-81ED-4DB2-BD59-A6C34878D82A}">
                    <a16:rowId xmlns:a16="http://schemas.microsoft.com/office/drawing/2014/main" val="1755495212"/>
                  </a:ext>
                </a:extLst>
              </a:tr>
              <a:tr h="881158">
                <a:tc>
                  <a:txBody>
                    <a:bodyPr/>
                    <a:lstStyle/>
                    <a:p>
                      <a:r>
                        <a:rPr lang="en-GB" sz="1400" noProof="0" dirty="0" smtClean="0">
                          <a:latin typeface="Comic Sans MS" panose="030F0702030302020204" pitchFamily="66" charset="0"/>
                        </a:rPr>
                        <a:t>Place value of</a:t>
                      </a:r>
                      <a:r>
                        <a:rPr lang="en-GB" sz="1400" baseline="0" noProof="0" dirty="0" smtClean="0">
                          <a:latin typeface="Comic Sans MS" panose="030F0702030302020204" pitchFamily="66" charset="0"/>
                        </a:rPr>
                        <a:t> numbers</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Money</a:t>
                      </a:r>
                      <a:r>
                        <a:rPr lang="en-GB" sz="1400" baseline="0" noProof="0" dirty="0" smtClean="0">
                          <a:latin typeface="Comic Sans MS" panose="030F0702030302020204" pitchFamily="66" charset="0"/>
                        </a:rPr>
                        <a:t> in decimal notation </a:t>
                      </a:r>
                      <a:endParaRPr lang="en-GB" sz="1400" noProof="0" dirty="0">
                        <a:latin typeface="Comic Sans MS" panose="030F0702030302020204" pitchFamily="66" charset="0"/>
                      </a:endParaRPr>
                    </a:p>
                  </a:txBody>
                  <a:tcPr/>
                </a:tc>
                <a:extLst>
                  <a:ext uri="{0D108BD9-81ED-4DB2-BD59-A6C34878D82A}">
                    <a16:rowId xmlns:a16="http://schemas.microsoft.com/office/drawing/2014/main" val="2417610061"/>
                  </a:ext>
                </a:extLst>
              </a:tr>
              <a:tr h="622265">
                <a:tc>
                  <a:txBody>
                    <a:bodyPr/>
                    <a:lstStyle/>
                    <a:p>
                      <a:r>
                        <a:rPr lang="en-GB" sz="1400" noProof="0" dirty="0" smtClean="0">
                          <a:latin typeface="Comic Sans MS" panose="030F0702030302020204" pitchFamily="66" charset="0"/>
                        </a:rPr>
                        <a:t>Estimation </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Percentages </a:t>
                      </a:r>
                      <a:endParaRPr lang="en-GB" sz="1400" noProof="0" dirty="0">
                        <a:latin typeface="Comic Sans MS" panose="030F0702030302020204" pitchFamily="66" charset="0"/>
                      </a:endParaRPr>
                    </a:p>
                  </a:txBody>
                  <a:tcPr/>
                </a:tc>
                <a:extLst>
                  <a:ext uri="{0D108BD9-81ED-4DB2-BD59-A6C34878D82A}">
                    <a16:rowId xmlns:a16="http://schemas.microsoft.com/office/drawing/2014/main" val="3765181242"/>
                  </a:ext>
                </a:extLst>
              </a:tr>
              <a:tr h="622265">
                <a:tc>
                  <a:txBody>
                    <a:bodyPr/>
                    <a:lstStyle/>
                    <a:p>
                      <a:r>
                        <a:rPr lang="en-GB" sz="1400" noProof="0" dirty="0" smtClean="0">
                          <a:latin typeface="Comic Sans MS" panose="030F0702030302020204" pitchFamily="66" charset="0"/>
                        </a:rPr>
                        <a:t>Sequences</a:t>
                      </a:r>
                      <a:r>
                        <a:rPr lang="en-GB" sz="1400" baseline="0" noProof="0" dirty="0" smtClean="0">
                          <a:latin typeface="Comic Sans MS" panose="030F0702030302020204" pitchFamily="66" charset="0"/>
                        </a:rPr>
                        <a:t> </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Algebra</a:t>
                      </a:r>
                      <a:r>
                        <a:rPr lang="en-GB" sz="1400" baseline="0" noProof="0" dirty="0" smtClean="0">
                          <a:latin typeface="Comic Sans MS" panose="030F0702030302020204" pitchFamily="66" charset="0"/>
                        </a:rPr>
                        <a:t> </a:t>
                      </a:r>
                      <a:endParaRPr lang="en-GB" sz="1400" baseline="0" noProof="0" dirty="0">
                        <a:latin typeface="Comic Sans MS" panose="030F0702030302020204" pitchFamily="66" charset="0"/>
                      </a:endParaRPr>
                    </a:p>
                  </a:txBody>
                  <a:tcPr/>
                </a:tc>
                <a:extLst>
                  <a:ext uri="{0D108BD9-81ED-4DB2-BD59-A6C34878D82A}">
                    <a16:rowId xmlns:a16="http://schemas.microsoft.com/office/drawing/2014/main" val="3657633744"/>
                  </a:ext>
                </a:extLst>
              </a:tr>
              <a:tr h="881158">
                <a:tc>
                  <a:txBody>
                    <a:bodyPr/>
                    <a:lstStyle/>
                    <a:p>
                      <a:r>
                        <a:rPr lang="en-GB" sz="1400" noProof="0" dirty="0" smtClean="0">
                          <a:latin typeface="Comic Sans MS" panose="030F0702030302020204" pitchFamily="66" charset="0"/>
                        </a:rPr>
                        <a:t>Decimal notation to three places</a:t>
                      </a:r>
                      <a:endParaRPr lang="en-GB" sz="1400" noProof="0" dirty="0">
                        <a:latin typeface="Comic Sans MS" panose="030F0702030302020204" pitchFamily="66" charset="0"/>
                      </a:endParaRPr>
                    </a:p>
                  </a:txBody>
                  <a:tcPr/>
                </a:tc>
                <a:tc>
                  <a:txBody>
                    <a:bodyPr/>
                    <a:lstStyle/>
                    <a:p>
                      <a:r>
                        <a:rPr lang="en-GB" sz="1400" baseline="0" noProof="0" dirty="0" smtClean="0">
                          <a:latin typeface="Comic Sans MS" panose="030F0702030302020204" pitchFamily="66" charset="0"/>
                        </a:rPr>
                        <a:t>Calculator calculations</a:t>
                      </a:r>
                      <a:endParaRPr lang="en-GB" sz="1400" baseline="0" noProof="0" dirty="0">
                        <a:latin typeface="Comic Sans MS" panose="030F0702030302020204" pitchFamily="66" charset="0"/>
                      </a:endParaRPr>
                    </a:p>
                  </a:txBody>
                  <a:tcPr/>
                </a:tc>
                <a:extLst>
                  <a:ext uri="{0D108BD9-81ED-4DB2-BD59-A6C34878D82A}">
                    <a16:rowId xmlns:a16="http://schemas.microsoft.com/office/drawing/2014/main" val="1314020754"/>
                  </a:ext>
                </a:extLst>
              </a:tr>
              <a:tr h="624153">
                <a:tc>
                  <a:txBody>
                    <a:bodyPr/>
                    <a:lstStyle/>
                    <a:p>
                      <a:r>
                        <a:rPr lang="en-GB" sz="1400" noProof="0" dirty="0" smtClean="0">
                          <a:latin typeface="Comic Sans MS" panose="030F0702030302020204" pitchFamily="66" charset="0"/>
                        </a:rPr>
                        <a:t>Negative</a:t>
                      </a:r>
                      <a:r>
                        <a:rPr lang="en-GB" sz="1400" baseline="0" noProof="0" dirty="0" smtClean="0">
                          <a:latin typeface="Comic Sans MS" panose="030F0702030302020204" pitchFamily="66" charset="0"/>
                        </a:rPr>
                        <a:t> numbers </a:t>
                      </a:r>
                      <a:endParaRPr lang="en-GB" sz="1400" noProof="0" dirty="0">
                        <a:latin typeface="Comic Sans MS" panose="030F0702030302020204" pitchFamily="66" charset="0"/>
                      </a:endParaRPr>
                    </a:p>
                  </a:txBody>
                  <a:tcPr/>
                </a:tc>
                <a:tc>
                  <a:txBody>
                    <a:bodyPr/>
                    <a:lstStyle/>
                    <a:p>
                      <a:r>
                        <a:rPr lang="en-GB" sz="1400" baseline="0" noProof="0" dirty="0" smtClean="0">
                          <a:latin typeface="Comic Sans MS" panose="030F0702030302020204" pitchFamily="66" charset="0"/>
                        </a:rPr>
                        <a:t>Fractions</a:t>
                      </a:r>
                      <a:endParaRPr lang="en-GB" sz="1400" baseline="0" noProof="0" dirty="0">
                        <a:latin typeface="Comic Sans MS" panose="030F0702030302020204" pitchFamily="66" charset="0"/>
                      </a:endParaRPr>
                    </a:p>
                  </a:txBody>
                  <a:tcPr/>
                </a:tc>
                <a:extLst>
                  <a:ext uri="{0D108BD9-81ED-4DB2-BD59-A6C34878D82A}">
                    <a16:rowId xmlns:a16="http://schemas.microsoft.com/office/drawing/2014/main" val="1858380549"/>
                  </a:ext>
                </a:extLst>
              </a:tr>
              <a:tr h="869467">
                <a:tc>
                  <a:txBody>
                    <a:bodyPr/>
                    <a:lstStyle/>
                    <a:p>
                      <a:r>
                        <a:rPr lang="en-GB" sz="1400" noProof="0" dirty="0" smtClean="0">
                          <a:latin typeface="Comic Sans MS" panose="030F0702030302020204" pitchFamily="66" charset="0"/>
                        </a:rPr>
                        <a:t>Number patterns</a:t>
                      </a:r>
                      <a:endParaRPr lang="en-GB" sz="1400" noProof="0" dirty="0">
                        <a:latin typeface="Comic Sans MS" panose="030F0702030302020204" pitchFamily="66" charset="0"/>
                      </a:endParaRPr>
                    </a:p>
                  </a:txBody>
                  <a:tcPr/>
                </a:tc>
                <a:tc>
                  <a:txBody>
                    <a:bodyPr/>
                    <a:lstStyle/>
                    <a:p>
                      <a:r>
                        <a:rPr lang="en-GB" sz="1400" baseline="0" noProof="0" dirty="0" smtClean="0">
                          <a:latin typeface="Comic Sans MS" panose="030F0702030302020204" pitchFamily="66" charset="0"/>
                        </a:rPr>
                        <a:t>Squared &amp; triangular numbers</a:t>
                      </a:r>
                      <a:endParaRPr lang="en-GB" sz="1400" baseline="0" noProof="0" dirty="0">
                        <a:latin typeface="Comic Sans MS" panose="030F0702030302020204" pitchFamily="66" charset="0"/>
                      </a:endParaRPr>
                    </a:p>
                  </a:txBody>
                  <a:tcPr/>
                </a:tc>
                <a:extLst>
                  <a:ext uri="{0D108BD9-81ED-4DB2-BD59-A6C34878D82A}">
                    <a16:rowId xmlns:a16="http://schemas.microsoft.com/office/drawing/2014/main" val="102309099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63570425"/>
              </p:ext>
            </p:extLst>
          </p:nvPr>
        </p:nvGraphicFramePr>
        <p:xfrm>
          <a:off x="3352800" y="1600200"/>
          <a:ext cx="2590800" cy="2470018"/>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1622146595"/>
                    </a:ext>
                  </a:extLst>
                </a:gridCol>
                <a:gridCol w="1295400">
                  <a:extLst>
                    <a:ext uri="{9D8B030D-6E8A-4147-A177-3AD203B41FA5}">
                      <a16:colId xmlns:a16="http://schemas.microsoft.com/office/drawing/2014/main" val="995593981"/>
                    </a:ext>
                  </a:extLst>
                </a:gridCol>
              </a:tblGrid>
              <a:tr h="588510">
                <a:tc gridSpan="2">
                  <a:txBody>
                    <a:bodyPr/>
                    <a:lstStyle/>
                    <a:p>
                      <a:pPr algn="ctr"/>
                      <a:r>
                        <a:rPr lang="en-GB" sz="2000" noProof="0" dirty="0" smtClean="0">
                          <a:latin typeface="Comic Sans MS" panose="030F0702030302020204" pitchFamily="66" charset="0"/>
                        </a:rPr>
                        <a:t>Measures</a:t>
                      </a:r>
                      <a:endParaRPr lang="en-GB" sz="2000" noProof="0" dirty="0">
                        <a:latin typeface="Comic Sans MS" panose="030F0702030302020204" pitchFamily="66" charset="0"/>
                      </a:endParaRPr>
                    </a:p>
                  </a:txBody>
                  <a:tcPr/>
                </a:tc>
                <a:tc hMerge="1">
                  <a:txBody>
                    <a:bodyPr/>
                    <a:lstStyle/>
                    <a:p>
                      <a:endParaRPr lang="en-GB"/>
                    </a:p>
                  </a:txBody>
                  <a:tcPr/>
                </a:tc>
                <a:extLst>
                  <a:ext uri="{0D108BD9-81ED-4DB2-BD59-A6C34878D82A}">
                    <a16:rowId xmlns:a16="http://schemas.microsoft.com/office/drawing/2014/main" val="1755495212"/>
                  </a:ext>
                </a:extLst>
              </a:tr>
              <a:tr h="779938">
                <a:tc>
                  <a:txBody>
                    <a:bodyPr/>
                    <a:lstStyle/>
                    <a:p>
                      <a:r>
                        <a:rPr lang="en-GB" sz="1400" noProof="0" dirty="0" smtClean="0">
                          <a:latin typeface="Comic Sans MS" panose="030F0702030302020204" pitchFamily="66" charset="0"/>
                        </a:rPr>
                        <a:t>Weight</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Time </a:t>
                      </a:r>
                      <a:endParaRPr lang="en-GB" sz="1400" noProof="0" dirty="0">
                        <a:latin typeface="Comic Sans MS" panose="030F0702030302020204" pitchFamily="66" charset="0"/>
                      </a:endParaRPr>
                    </a:p>
                  </a:txBody>
                  <a:tcPr/>
                </a:tc>
                <a:extLst>
                  <a:ext uri="{0D108BD9-81ED-4DB2-BD59-A6C34878D82A}">
                    <a16:rowId xmlns:a16="http://schemas.microsoft.com/office/drawing/2014/main" val="2417610061"/>
                  </a:ext>
                </a:extLst>
              </a:tr>
              <a:tr h="550785">
                <a:tc>
                  <a:txBody>
                    <a:bodyPr/>
                    <a:lstStyle/>
                    <a:p>
                      <a:r>
                        <a:rPr lang="en-GB" sz="1400" noProof="0" dirty="0" smtClean="0">
                          <a:latin typeface="Comic Sans MS" panose="030F0702030302020204" pitchFamily="66" charset="0"/>
                        </a:rPr>
                        <a:t>Volume &amp; Capacity</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Length </a:t>
                      </a:r>
                      <a:endParaRPr lang="en-GB" sz="1400" noProof="0" dirty="0">
                        <a:latin typeface="Comic Sans MS" panose="030F0702030302020204" pitchFamily="66" charset="0"/>
                      </a:endParaRPr>
                    </a:p>
                  </a:txBody>
                  <a:tcPr/>
                </a:tc>
                <a:extLst>
                  <a:ext uri="{0D108BD9-81ED-4DB2-BD59-A6C34878D82A}">
                    <a16:rowId xmlns:a16="http://schemas.microsoft.com/office/drawing/2014/main" val="3765181242"/>
                  </a:ext>
                </a:extLst>
              </a:tr>
              <a:tr h="550785">
                <a:tc>
                  <a:txBody>
                    <a:bodyPr/>
                    <a:lstStyle/>
                    <a:p>
                      <a:r>
                        <a:rPr lang="en-GB" sz="1400" noProof="0" dirty="0" smtClean="0">
                          <a:latin typeface="Comic Sans MS" panose="030F0702030302020204" pitchFamily="66" charset="0"/>
                        </a:rPr>
                        <a:t>Area</a:t>
                      </a:r>
                      <a:endParaRPr lang="en-GB" sz="1400" noProof="0" dirty="0">
                        <a:latin typeface="Comic Sans MS" panose="030F0702030302020204" pitchFamily="66" charset="0"/>
                      </a:endParaRPr>
                    </a:p>
                  </a:txBody>
                  <a:tcPr/>
                </a:tc>
                <a:tc>
                  <a:txBody>
                    <a:bodyPr/>
                    <a:lstStyle/>
                    <a:p>
                      <a:endParaRPr lang="en-GB" sz="1400" baseline="0" noProof="0" dirty="0">
                        <a:latin typeface="Comic Sans MS" panose="030F0702030302020204" pitchFamily="66" charset="0"/>
                      </a:endParaRPr>
                    </a:p>
                  </a:txBody>
                  <a:tcPr/>
                </a:tc>
                <a:extLst>
                  <a:ext uri="{0D108BD9-81ED-4DB2-BD59-A6C34878D82A}">
                    <a16:rowId xmlns:a16="http://schemas.microsoft.com/office/drawing/2014/main" val="365763374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464882157"/>
              </p:ext>
            </p:extLst>
          </p:nvPr>
        </p:nvGraphicFramePr>
        <p:xfrm>
          <a:off x="6054436" y="1600200"/>
          <a:ext cx="2590800" cy="2470018"/>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1622146595"/>
                    </a:ext>
                  </a:extLst>
                </a:gridCol>
                <a:gridCol w="1295400">
                  <a:extLst>
                    <a:ext uri="{9D8B030D-6E8A-4147-A177-3AD203B41FA5}">
                      <a16:colId xmlns:a16="http://schemas.microsoft.com/office/drawing/2014/main" val="995593981"/>
                    </a:ext>
                  </a:extLst>
                </a:gridCol>
              </a:tblGrid>
              <a:tr h="588510">
                <a:tc gridSpan="2">
                  <a:txBody>
                    <a:bodyPr/>
                    <a:lstStyle/>
                    <a:p>
                      <a:pPr algn="ctr"/>
                      <a:r>
                        <a:rPr lang="en-GB" sz="2000" noProof="0" dirty="0" smtClean="0">
                          <a:latin typeface="Comic Sans MS" panose="030F0702030302020204" pitchFamily="66" charset="0"/>
                        </a:rPr>
                        <a:t>Shape &amp; Space</a:t>
                      </a:r>
                      <a:endParaRPr lang="en-GB" sz="2000" noProof="0" dirty="0">
                        <a:latin typeface="Comic Sans MS" panose="030F0702030302020204" pitchFamily="66" charset="0"/>
                      </a:endParaRPr>
                    </a:p>
                  </a:txBody>
                  <a:tcPr/>
                </a:tc>
                <a:tc hMerge="1">
                  <a:txBody>
                    <a:bodyPr/>
                    <a:lstStyle/>
                    <a:p>
                      <a:endParaRPr lang="en-GB"/>
                    </a:p>
                  </a:txBody>
                  <a:tcPr/>
                </a:tc>
                <a:extLst>
                  <a:ext uri="{0D108BD9-81ED-4DB2-BD59-A6C34878D82A}">
                    <a16:rowId xmlns:a16="http://schemas.microsoft.com/office/drawing/2014/main" val="1755495212"/>
                  </a:ext>
                </a:extLst>
              </a:tr>
              <a:tr h="779938">
                <a:tc>
                  <a:txBody>
                    <a:bodyPr/>
                    <a:lstStyle/>
                    <a:p>
                      <a:r>
                        <a:rPr lang="en-GB" sz="1400" noProof="0" dirty="0" smtClean="0">
                          <a:latin typeface="Comic Sans MS" panose="030F0702030302020204" pitchFamily="66" charset="0"/>
                        </a:rPr>
                        <a:t>Angles and rotation</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Symmetry</a:t>
                      </a:r>
                      <a:endParaRPr lang="en-GB" sz="1400" noProof="0" dirty="0">
                        <a:latin typeface="Comic Sans MS" panose="030F0702030302020204" pitchFamily="66" charset="0"/>
                      </a:endParaRPr>
                    </a:p>
                  </a:txBody>
                  <a:tcPr/>
                </a:tc>
                <a:extLst>
                  <a:ext uri="{0D108BD9-81ED-4DB2-BD59-A6C34878D82A}">
                    <a16:rowId xmlns:a16="http://schemas.microsoft.com/office/drawing/2014/main" val="2417610061"/>
                  </a:ext>
                </a:extLst>
              </a:tr>
              <a:tr h="550785">
                <a:tc>
                  <a:txBody>
                    <a:bodyPr/>
                    <a:lstStyle/>
                    <a:p>
                      <a:r>
                        <a:rPr lang="en-GB" sz="1400" noProof="0" dirty="0" smtClean="0">
                          <a:latin typeface="Comic Sans MS" panose="030F0702030302020204" pitchFamily="66" charset="0"/>
                        </a:rPr>
                        <a:t>2D and 3D shapes</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Co-ordinates</a:t>
                      </a:r>
                      <a:endParaRPr lang="en-GB" sz="1400" noProof="0" dirty="0">
                        <a:latin typeface="Comic Sans MS" panose="030F0702030302020204" pitchFamily="66" charset="0"/>
                      </a:endParaRPr>
                    </a:p>
                  </a:txBody>
                  <a:tcPr/>
                </a:tc>
                <a:extLst>
                  <a:ext uri="{0D108BD9-81ED-4DB2-BD59-A6C34878D82A}">
                    <a16:rowId xmlns:a16="http://schemas.microsoft.com/office/drawing/2014/main" val="3765181242"/>
                  </a:ext>
                </a:extLst>
              </a:tr>
              <a:tr h="550785">
                <a:tc>
                  <a:txBody>
                    <a:bodyPr/>
                    <a:lstStyle/>
                    <a:p>
                      <a:r>
                        <a:rPr lang="en-GB" sz="1400" noProof="0" dirty="0" smtClean="0">
                          <a:latin typeface="Comic Sans MS" panose="030F0702030302020204" pitchFamily="66" charset="0"/>
                        </a:rPr>
                        <a:t>Compass points</a:t>
                      </a:r>
                      <a:endParaRPr lang="en-GB" sz="1400" noProof="0" dirty="0">
                        <a:latin typeface="Comic Sans MS" panose="030F0702030302020204" pitchFamily="66" charset="0"/>
                      </a:endParaRPr>
                    </a:p>
                  </a:txBody>
                  <a:tcPr/>
                </a:tc>
                <a:tc>
                  <a:txBody>
                    <a:bodyPr/>
                    <a:lstStyle/>
                    <a:p>
                      <a:r>
                        <a:rPr lang="en-GB" sz="1400" baseline="0" noProof="0" dirty="0" smtClean="0">
                          <a:latin typeface="Comic Sans MS" panose="030F0702030302020204" pitchFamily="66" charset="0"/>
                        </a:rPr>
                        <a:t>Programming </a:t>
                      </a:r>
                      <a:endParaRPr lang="en-GB" sz="1400" baseline="0" noProof="0" dirty="0">
                        <a:latin typeface="Comic Sans MS" panose="030F0702030302020204" pitchFamily="66" charset="0"/>
                      </a:endParaRPr>
                    </a:p>
                  </a:txBody>
                  <a:tcPr/>
                </a:tc>
                <a:extLst>
                  <a:ext uri="{0D108BD9-81ED-4DB2-BD59-A6C34878D82A}">
                    <a16:rowId xmlns:a16="http://schemas.microsoft.com/office/drawing/2014/main" val="365763374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10067614"/>
              </p:ext>
            </p:extLst>
          </p:nvPr>
        </p:nvGraphicFramePr>
        <p:xfrm>
          <a:off x="3387436" y="4114800"/>
          <a:ext cx="2590800" cy="2650752"/>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1622146595"/>
                    </a:ext>
                  </a:extLst>
                </a:gridCol>
                <a:gridCol w="1295400">
                  <a:extLst>
                    <a:ext uri="{9D8B030D-6E8A-4147-A177-3AD203B41FA5}">
                      <a16:colId xmlns:a16="http://schemas.microsoft.com/office/drawing/2014/main" val="995593981"/>
                    </a:ext>
                  </a:extLst>
                </a:gridCol>
              </a:tblGrid>
              <a:tr h="481028">
                <a:tc gridSpan="2">
                  <a:txBody>
                    <a:bodyPr/>
                    <a:lstStyle/>
                    <a:p>
                      <a:pPr algn="ctr"/>
                      <a:r>
                        <a:rPr lang="en-GB" sz="2000" noProof="0" dirty="0" smtClean="0">
                          <a:latin typeface="Comic Sans MS" panose="030F0702030302020204" pitchFamily="66" charset="0"/>
                        </a:rPr>
                        <a:t>Data Handling</a:t>
                      </a:r>
                      <a:endParaRPr lang="en-GB" sz="2000" noProof="0" dirty="0">
                        <a:latin typeface="Comic Sans MS" panose="030F0702030302020204" pitchFamily="66" charset="0"/>
                      </a:endParaRPr>
                    </a:p>
                  </a:txBody>
                  <a:tcPr/>
                </a:tc>
                <a:tc hMerge="1">
                  <a:txBody>
                    <a:bodyPr/>
                    <a:lstStyle/>
                    <a:p>
                      <a:endParaRPr lang="en-GB"/>
                    </a:p>
                  </a:txBody>
                  <a:tcPr/>
                </a:tc>
                <a:extLst>
                  <a:ext uri="{0D108BD9-81ED-4DB2-BD59-A6C34878D82A}">
                    <a16:rowId xmlns:a16="http://schemas.microsoft.com/office/drawing/2014/main" val="1755495212"/>
                  </a:ext>
                </a:extLst>
              </a:tr>
              <a:tr h="820587">
                <a:tc>
                  <a:txBody>
                    <a:bodyPr/>
                    <a:lstStyle/>
                    <a:p>
                      <a:r>
                        <a:rPr lang="en-GB" sz="1400" noProof="0" dirty="0" smtClean="0">
                          <a:latin typeface="Comic Sans MS" panose="030F0702030302020204" pitchFamily="66" charset="0"/>
                        </a:rPr>
                        <a:t>Graphs</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Probability</a:t>
                      </a:r>
                      <a:endParaRPr lang="en-GB" sz="1400" noProof="0" dirty="0">
                        <a:latin typeface="Comic Sans MS" panose="030F0702030302020204" pitchFamily="66" charset="0"/>
                      </a:endParaRPr>
                    </a:p>
                  </a:txBody>
                  <a:tcPr/>
                </a:tc>
                <a:extLst>
                  <a:ext uri="{0D108BD9-81ED-4DB2-BD59-A6C34878D82A}">
                    <a16:rowId xmlns:a16="http://schemas.microsoft.com/office/drawing/2014/main" val="2417610061"/>
                  </a:ext>
                </a:extLst>
              </a:tr>
              <a:tr h="579491">
                <a:tc>
                  <a:txBody>
                    <a:bodyPr/>
                    <a:lstStyle/>
                    <a:p>
                      <a:r>
                        <a:rPr lang="en-GB" sz="1400" noProof="0" dirty="0" smtClean="0">
                          <a:latin typeface="Comic Sans MS" panose="030F0702030302020204" pitchFamily="66" charset="0"/>
                        </a:rPr>
                        <a:t>Mean</a:t>
                      </a:r>
                      <a:r>
                        <a:rPr lang="en-GB" sz="1400" baseline="0" noProof="0" dirty="0" smtClean="0">
                          <a:latin typeface="Comic Sans MS" panose="030F0702030302020204" pitchFamily="66" charset="0"/>
                        </a:rPr>
                        <a:t> &amp; </a:t>
                      </a:r>
                      <a:r>
                        <a:rPr lang="en-GB" sz="1400" noProof="0" dirty="0" smtClean="0">
                          <a:latin typeface="Comic Sans MS" panose="030F0702030302020204" pitchFamily="66" charset="0"/>
                        </a:rPr>
                        <a:t>Averages</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Range </a:t>
                      </a:r>
                      <a:endParaRPr lang="en-GB" sz="1400" noProof="0" dirty="0">
                        <a:latin typeface="Comic Sans MS" panose="030F0702030302020204" pitchFamily="66" charset="0"/>
                      </a:endParaRPr>
                    </a:p>
                  </a:txBody>
                  <a:tcPr/>
                </a:tc>
                <a:extLst>
                  <a:ext uri="{0D108BD9-81ED-4DB2-BD59-A6C34878D82A}">
                    <a16:rowId xmlns:a16="http://schemas.microsoft.com/office/drawing/2014/main" val="3765181242"/>
                  </a:ext>
                </a:extLst>
              </a:tr>
              <a:tr h="769646">
                <a:tc>
                  <a:txBody>
                    <a:bodyPr/>
                    <a:lstStyle/>
                    <a:p>
                      <a:r>
                        <a:rPr lang="en-GB" sz="1400" noProof="0" dirty="0" smtClean="0">
                          <a:latin typeface="Comic Sans MS" panose="030F0702030302020204" pitchFamily="66" charset="0"/>
                        </a:rPr>
                        <a:t>Using</a:t>
                      </a:r>
                      <a:r>
                        <a:rPr lang="en-GB" sz="1400" baseline="0" noProof="0" dirty="0" smtClean="0">
                          <a:latin typeface="Comic Sans MS" panose="030F0702030302020204" pitchFamily="66" charset="0"/>
                        </a:rPr>
                        <a:t> computer database</a:t>
                      </a:r>
                      <a:endParaRPr lang="en-GB" sz="1400" noProof="0" dirty="0">
                        <a:latin typeface="Comic Sans MS" panose="030F0702030302020204" pitchFamily="66" charset="0"/>
                      </a:endParaRPr>
                    </a:p>
                  </a:txBody>
                  <a:tcPr/>
                </a:tc>
                <a:tc>
                  <a:txBody>
                    <a:bodyPr/>
                    <a:lstStyle/>
                    <a:p>
                      <a:r>
                        <a:rPr lang="en-GB" sz="1400" baseline="0" noProof="0" dirty="0" smtClean="0">
                          <a:latin typeface="Comic Sans MS" panose="030F0702030302020204" pitchFamily="66" charset="0"/>
                        </a:rPr>
                        <a:t>Interpreting data</a:t>
                      </a:r>
                      <a:endParaRPr lang="en-GB" sz="1400" baseline="0" noProof="0" dirty="0">
                        <a:latin typeface="Comic Sans MS" panose="030F0702030302020204" pitchFamily="66" charset="0"/>
                      </a:endParaRPr>
                    </a:p>
                  </a:txBody>
                  <a:tcPr/>
                </a:tc>
                <a:extLst>
                  <a:ext uri="{0D108BD9-81ED-4DB2-BD59-A6C34878D82A}">
                    <a16:rowId xmlns:a16="http://schemas.microsoft.com/office/drawing/2014/main" val="365763374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390415365"/>
              </p:ext>
            </p:extLst>
          </p:nvPr>
        </p:nvGraphicFramePr>
        <p:xfrm>
          <a:off x="6042934" y="4124865"/>
          <a:ext cx="2590800" cy="2691869"/>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1622146595"/>
                    </a:ext>
                  </a:extLst>
                </a:gridCol>
                <a:gridCol w="1295400">
                  <a:extLst>
                    <a:ext uri="{9D8B030D-6E8A-4147-A177-3AD203B41FA5}">
                      <a16:colId xmlns:a16="http://schemas.microsoft.com/office/drawing/2014/main" val="995593981"/>
                    </a:ext>
                  </a:extLst>
                </a:gridCol>
              </a:tblGrid>
              <a:tr h="477313">
                <a:tc gridSpan="2">
                  <a:txBody>
                    <a:bodyPr/>
                    <a:lstStyle/>
                    <a:p>
                      <a:pPr algn="ctr"/>
                      <a:r>
                        <a:rPr lang="en-GB" sz="2000" noProof="0" dirty="0" smtClean="0">
                          <a:latin typeface="Comic Sans MS" panose="030F0702030302020204" pitchFamily="66" charset="0"/>
                        </a:rPr>
                        <a:t>Mental</a:t>
                      </a:r>
                      <a:r>
                        <a:rPr lang="en-GB" sz="2000" baseline="0" noProof="0" dirty="0" smtClean="0">
                          <a:latin typeface="Comic Sans MS" panose="030F0702030302020204" pitchFamily="66" charset="0"/>
                        </a:rPr>
                        <a:t> Maths</a:t>
                      </a:r>
                      <a:endParaRPr lang="en-GB" sz="2000" noProof="0" dirty="0">
                        <a:latin typeface="Comic Sans MS" panose="030F0702030302020204" pitchFamily="66" charset="0"/>
                      </a:endParaRPr>
                    </a:p>
                  </a:txBody>
                  <a:tcPr/>
                </a:tc>
                <a:tc hMerge="1">
                  <a:txBody>
                    <a:bodyPr/>
                    <a:lstStyle/>
                    <a:p>
                      <a:endParaRPr lang="en-GB"/>
                    </a:p>
                  </a:txBody>
                  <a:tcPr/>
                </a:tc>
                <a:extLst>
                  <a:ext uri="{0D108BD9-81ED-4DB2-BD59-A6C34878D82A}">
                    <a16:rowId xmlns:a16="http://schemas.microsoft.com/office/drawing/2014/main" val="1755495212"/>
                  </a:ext>
                </a:extLst>
              </a:tr>
              <a:tr h="710341">
                <a:tc>
                  <a:txBody>
                    <a:bodyPr/>
                    <a:lstStyle/>
                    <a:p>
                      <a:r>
                        <a:rPr lang="en-GB" sz="1400" noProof="0" dirty="0" smtClean="0">
                          <a:latin typeface="Comic Sans MS" panose="030F0702030302020204" pitchFamily="66" charset="0"/>
                        </a:rPr>
                        <a:t>Counting on</a:t>
                      </a:r>
                      <a:r>
                        <a:rPr lang="en-GB" sz="1400" baseline="0" noProof="0" dirty="0" smtClean="0">
                          <a:latin typeface="Comic Sans MS" panose="030F0702030302020204" pitchFamily="66" charset="0"/>
                        </a:rPr>
                        <a:t> &amp; counting back</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Rounding</a:t>
                      </a:r>
                      <a:r>
                        <a:rPr lang="en-GB" sz="1400" baseline="0" noProof="0" dirty="0" smtClean="0">
                          <a:latin typeface="Comic Sans MS" panose="030F0702030302020204" pitchFamily="66" charset="0"/>
                        </a:rPr>
                        <a:t> and adjusting</a:t>
                      </a:r>
                      <a:endParaRPr lang="en-GB" sz="1400" noProof="0" dirty="0">
                        <a:latin typeface="Comic Sans MS" panose="030F0702030302020204" pitchFamily="66" charset="0"/>
                      </a:endParaRPr>
                    </a:p>
                  </a:txBody>
                  <a:tcPr/>
                </a:tc>
                <a:extLst>
                  <a:ext uri="{0D108BD9-81ED-4DB2-BD59-A6C34878D82A}">
                    <a16:rowId xmlns:a16="http://schemas.microsoft.com/office/drawing/2014/main" val="2417610061"/>
                  </a:ext>
                </a:extLst>
              </a:tr>
              <a:tr h="503158">
                <a:tc>
                  <a:txBody>
                    <a:bodyPr/>
                    <a:lstStyle/>
                    <a:p>
                      <a:r>
                        <a:rPr lang="en-GB" sz="1400" noProof="0" dirty="0" err="1" smtClean="0">
                          <a:latin typeface="Comic Sans MS" panose="030F0702030302020204" pitchFamily="66" charset="0"/>
                        </a:rPr>
                        <a:t>Partitiong</a:t>
                      </a:r>
                      <a:r>
                        <a:rPr lang="en-GB" sz="1400" baseline="0" noProof="0" dirty="0" smtClean="0">
                          <a:latin typeface="Comic Sans MS" panose="030F0702030302020204" pitchFamily="66" charset="0"/>
                        </a:rPr>
                        <a:t> </a:t>
                      </a:r>
                      <a:endParaRPr lang="en-GB" sz="1400" noProof="0" dirty="0">
                        <a:latin typeface="Comic Sans MS" panose="030F0702030302020204" pitchFamily="66" charset="0"/>
                      </a:endParaRPr>
                    </a:p>
                  </a:txBody>
                  <a:tcPr/>
                </a:tc>
                <a:tc>
                  <a:txBody>
                    <a:bodyPr/>
                    <a:lstStyle/>
                    <a:p>
                      <a:r>
                        <a:rPr lang="en-GB" sz="1400" noProof="0" dirty="0" smtClean="0">
                          <a:latin typeface="Comic Sans MS" panose="030F0702030302020204" pitchFamily="66" charset="0"/>
                        </a:rPr>
                        <a:t>Using factors</a:t>
                      </a:r>
                      <a:endParaRPr lang="en-GB" sz="1400" noProof="0" dirty="0">
                        <a:latin typeface="Comic Sans MS" panose="030F0702030302020204" pitchFamily="66" charset="0"/>
                      </a:endParaRPr>
                    </a:p>
                  </a:txBody>
                  <a:tcPr/>
                </a:tc>
                <a:extLst>
                  <a:ext uri="{0D108BD9-81ED-4DB2-BD59-A6C34878D82A}">
                    <a16:rowId xmlns:a16="http://schemas.microsoft.com/office/drawing/2014/main" val="3765181242"/>
                  </a:ext>
                </a:extLst>
              </a:tr>
              <a:tr h="503158">
                <a:tc>
                  <a:txBody>
                    <a:bodyPr/>
                    <a:lstStyle/>
                    <a:p>
                      <a:r>
                        <a:rPr lang="en-GB" sz="1400" noProof="0" dirty="0" smtClean="0">
                          <a:latin typeface="Comic Sans MS" panose="030F0702030302020204" pitchFamily="66" charset="0"/>
                        </a:rPr>
                        <a:t>Using equivalences</a:t>
                      </a:r>
                      <a:endParaRPr lang="en-GB" sz="1400" noProof="0" dirty="0">
                        <a:latin typeface="Comic Sans MS" panose="030F0702030302020204" pitchFamily="66" charset="0"/>
                      </a:endParaRPr>
                    </a:p>
                  </a:txBody>
                  <a:tcPr/>
                </a:tc>
                <a:tc>
                  <a:txBody>
                    <a:bodyPr/>
                    <a:lstStyle/>
                    <a:p>
                      <a:r>
                        <a:rPr lang="en-GB" sz="1400" baseline="0" noProof="0" dirty="0" smtClean="0">
                          <a:latin typeface="Comic Sans MS" panose="030F0702030302020204" pitchFamily="66" charset="0"/>
                        </a:rPr>
                        <a:t>Inverse operations </a:t>
                      </a:r>
                      <a:endParaRPr lang="en-GB" sz="1400" baseline="0" noProof="0" dirty="0">
                        <a:latin typeface="Comic Sans MS" panose="030F0702030302020204" pitchFamily="66" charset="0"/>
                      </a:endParaRPr>
                    </a:p>
                  </a:txBody>
                  <a:tcPr/>
                </a:tc>
                <a:extLst>
                  <a:ext uri="{0D108BD9-81ED-4DB2-BD59-A6C34878D82A}">
                    <a16:rowId xmlns:a16="http://schemas.microsoft.com/office/drawing/2014/main" val="3657633744"/>
                  </a:ext>
                </a:extLst>
              </a:tr>
              <a:tr h="446716">
                <a:tc>
                  <a:txBody>
                    <a:bodyPr/>
                    <a:lstStyle/>
                    <a:p>
                      <a:r>
                        <a:rPr lang="en-GB" sz="1400" noProof="0" dirty="0" smtClean="0">
                          <a:latin typeface="Comic Sans MS" panose="030F0702030302020204" pitchFamily="66" charset="0"/>
                        </a:rPr>
                        <a:t>Re-ordering</a:t>
                      </a:r>
                      <a:endParaRPr lang="en-GB" sz="1400" noProof="0" dirty="0">
                        <a:latin typeface="Comic Sans MS" panose="030F0702030302020204" pitchFamily="66" charset="0"/>
                      </a:endParaRPr>
                    </a:p>
                  </a:txBody>
                  <a:tcPr/>
                </a:tc>
                <a:tc>
                  <a:txBody>
                    <a:bodyPr/>
                    <a:lstStyle/>
                    <a:p>
                      <a:endParaRPr lang="en-GB" sz="1400" baseline="0" noProof="0" dirty="0">
                        <a:latin typeface="Comic Sans MS" panose="030F0702030302020204" pitchFamily="66" charset="0"/>
                      </a:endParaRPr>
                    </a:p>
                  </a:txBody>
                  <a:tcPr/>
                </a:tc>
                <a:extLst>
                  <a:ext uri="{0D108BD9-81ED-4DB2-BD59-A6C34878D82A}">
                    <a16:rowId xmlns:a16="http://schemas.microsoft.com/office/drawing/2014/main" val="141474367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848600" cy="990600"/>
          </a:xfrm>
        </p:spPr>
        <p:txBody>
          <a:bodyPr/>
          <a:lstStyle/>
          <a:p>
            <a:r>
              <a:rPr lang="en-GB" dirty="0"/>
              <a:t>Literacy</a:t>
            </a:r>
          </a:p>
        </p:txBody>
      </p:sp>
      <p:sp>
        <p:nvSpPr>
          <p:cNvPr id="3" name="Content Placeholder 2"/>
          <p:cNvSpPr>
            <a:spLocks noGrp="1"/>
          </p:cNvSpPr>
          <p:nvPr>
            <p:ph idx="1"/>
          </p:nvPr>
        </p:nvSpPr>
        <p:spPr>
          <a:xfrm>
            <a:off x="838200" y="1295400"/>
            <a:ext cx="7848600" cy="5029200"/>
          </a:xfrm>
        </p:spPr>
        <p:txBody>
          <a:bodyPr>
            <a:normAutofit/>
          </a:bodyPr>
          <a:lstStyle/>
          <a:p>
            <a:r>
              <a:rPr lang="en-GB" dirty="0" smtClean="0">
                <a:latin typeface="Comic Sans MS" panose="030F0702030302020204" pitchFamily="66" charset="0"/>
              </a:rPr>
              <a:t>The literacy </a:t>
            </a:r>
            <a:r>
              <a:rPr lang="ga-IE" dirty="0" smtClean="0">
                <a:latin typeface="Comic Sans MS" panose="030F0702030302020204" pitchFamily="66" charset="0"/>
              </a:rPr>
              <a:t>Curriculum </a:t>
            </a:r>
            <a:r>
              <a:rPr lang="ga-IE" dirty="0">
                <a:latin typeface="Comic Sans MS" panose="030F0702030302020204" pitchFamily="66" charset="0"/>
              </a:rPr>
              <a:t>is made </a:t>
            </a:r>
            <a:r>
              <a:rPr lang="en-GB" dirty="0" smtClean="0">
                <a:latin typeface="Comic Sans MS" panose="030F0702030302020204" pitchFamily="66" charset="0"/>
              </a:rPr>
              <a:t>up of areas</a:t>
            </a:r>
            <a:r>
              <a:rPr lang="ga-IE" dirty="0" smtClean="0">
                <a:latin typeface="Comic Sans MS" panose="030F0702030302020204" pitchFamily="66" charset="0"/>
              </a:rPr>
              <a:t>;</a:t>
            </a:r>
            <a:endParaRPr lang="ga-IE" dirty="0">
              <a:latin typeface="Comic Sans MS" panose="030F0702030302020204" pitchFamily="66" charset="0"/>
            </a:endParaRPr>
          </a:p>
          <a:p>
            <a:pPr lvl="1">
              <a:buFont typeface="Wingdings" panose="05000000000000000000" pitchFamily="2" charset="2"/>
              <a:buChar char="q"/>
            </a:pPr>
            <a:r>
              <a:rPr lang="en-GB" dirty="0" smtClean="0">
                <a:latin typeface="Comic Sans MS" panose="030F0702030302020204" pitchFamily="66" charset="0"/>
              </a:rPr>
              <a:t>Talking and Listening </a:t>
            </a:r>
          </a:p>
          <a:p>
            <a:pPr lvl="1">
              <a:buFont typeface="Wingdings" panose="05000000000000000000" pitchFamily="2" charset="2"/>
              <a:buChar char="q"/>
            </a:pPr>
            <a:r>
              <a:rPr lang="en-GB" dirty="0" smtClean="0">
                <a:latin typeface="Comic Sans MS" panose="030F0702030302020204" pitchFamily="66" charset="0"/>
              </a:rPr>
              <a:t>Phonics &amp; Spellings</a:t>
            </a:r>
          </a:p>
          <a:p>
            <a:pPr lvl="1">
              <a:buFont typeface="Wingdings" panose="05000000000000000000" pitchFamily="2" charset="2"/>
              <a:buChar char="q"/>
            </a:pPr>
            <a:r>
              <a:rPr lang="en-GB" dirty="0" smtClean="0">
                <a:latin typeface="Comic Sans MS" panose="030F0702030302020204" pitchFamily="66" charset="0"/>
              </a:rPr>
              <a:t>Grammar &amp; Punctuation </a:t>
            </a:r>
          </a:p>
          <a:p>
            <a:pPr lvl="1">
              <a:buFont typeface="Wingdings" panose="05000000000000000000" pitchFamily="2" charset="2"/>
              <a:buChar char="q"/>
            </a:pPr>
            <a:r>
              <a:rPr lang="en-GB" dirty="0" smtClean="0">
                <a:latin typeface="Comic Sans MS" panose="030F0702030302020204" pitchFamily="66" charset="0"/>
              </a:rPr>
              <a:t>Handwriting </a:t>
            </a:r>
          </a:p>
          <a:p>
            <a:pPr lvl="1">
              <a:buFont typeface="Wingdings" panose="05000000000000000000" pitchFamily="2" charset="2"/>
              <a:buChar char="q"/>
            </a:pPr>
            <a:r>
              <a:rPr lang="en-GB" dirty="0" smtClean="0">
                <a:latin typeface="Comic Sans MS" panose="030F0702030302020204" pitchFamily="66" charset="0"/>
              </a:rPr>
              <a:t>Writing </a:t>
            </a:r>
          </a:p>
          <a:p>
            <a:pPr lvl="1">
              <a:buFont typeface="Wingdings" panose="05000000000000000000" pitchFamily="2" charset="2"/>
              <a:buChar char="q"/>
            </a:pPr>
            <a:r>
              <a:rPr lang="en-GB" dirty="0" smtClean="0">
                <a:latin typeface="Comic Sans MS" panose="030F0702030302020204" pitchFamily="66" charset="0"/>
              </a:rPr>
              <a:t>Reading </a:t>
            </a:r>
          </a:p>
          <a:p>
            <a:pPr marL="0" indent="0">
              <a:buNone/>
            </a:pPr>
            <a:endParaRPr lang="ga-IE" dirty="0">
              <a:latin typeface="Comic Sans MS" panose="030F0702030302020204" pitchFamily="66" charset="0"/>
            </a:endParaRPr>
          </a:p>
          <a:p>
            <a:r>
              <a:rPr lang="ga-IE" dirty="0">
                <a:latin typeface="Comic Sans MS" panose="030F0702030302020204" pitchFamily="66" charset="0"/>
              </a:rPr>
              <a:t>In </a:t>
            </a:r>
            <a:r>
              <a:rPr lang="en-GB" dirty="0" smtClean="0">
                <a:latin typeface="Comic Sans MS" panose="030F0702030302020204" pitchFamily="66" charset="0"/>
              </a:rPr>
              <a:t>Term</a:t>
            </a:r>
            <a:r>
              <a:rPr lang="ga-IE" dirty="0" smtClean="0">
                <a:latin typeface="Comic Sans MS" panose="030F0702030302020204" pitchFamily="66" charset="0"/>
              </a:rPr>
              <a:t> </a:t>
            </a:r>
            <a:r>
              <a:rPr lang="ga-IE" dirty="0">
                <a:latin typeface="Comic Sans MS" panose="030F0702030302020204" pitchFamily="66" charset="0"/>
              </a:rPr>
              <a:t>1A </a:t>
            </a:r>
            <a:r>
              <a:rPr lang="en-GB" dirty="0" smtClean="0">
                <a:latin typeface="Comic Sans MS" panose="030F0702030302020204" pitchFamily="66" charset="0"/>
              </a:rPr>
              <a:t>our</a:t>
            </a:r>
            <a:r>
              <a:rPr lang="ga-IE" dirty="0" smtClean="0">
                <a:latin typeface="Comic Sans MS" panose="030F0702030302020204" pitchFamily="66" charset="0"/>
              </a:rPr>
              <a:t> </a:t>
            </a:r>
            <a:r>
              <a:rPr lang="en-GB" dirty="0" smtClean="0">
                <a:latin typeface="Comic Sans MS" panose="030F0702030302020204" pitchFamily="66" charset="0"/>
              </a:rPr>
              <a:t>writing focus </a:t>
            </a:r>
            <a:r>
              <a:rPr lang="ga-IE" dirty="0" smtClean="0">
                <a:latin typeface="Comic Sans MS" panose="030F0702030302020204" pitchFamily="66" charset="0"/>
              </a:rPr>
              <a:t>is </a:t>
            </a:r>
            <a:r>
              <a:rPr lang="en-GB" dirty="0" smtClean="0">
                <a:latin typeface="Comic Sans MS" panose="030F0702030302020204" pitchFamily="66" charset="0"/>
              </a:rPr>
              <a:t>Recount</a:t>
            </a:r>
            <a:r>
              <a:rPr lang="ga-IE" dirty="0" smtClean="0">
                <a:latin typeface="Comic Sans MS" panose="030F0702030302020204" pitchFamily="66" charset="0"/>
              </a:rPr>
              <a:t> </a:t>
            </a:r>
            <a:r>
              <a:rPr lang="en-GB" dirty="0" smtClean="0">
                <a:latin typeface="Comic Sans MS" panose="030F0702030302020204" pitchFamily="66" charset="0"/>
              </a:rPr>
              <a:t>Writing</a:t>
            </a:r>
            <a:r>
              <a:rPr lang="ga-IE" dirty="0" smtClean="0">
                <a:latin typeface="Comic Sans MS" panose="030F0702030302020204" pitchFamily="66" charset="0"/>
              </a:rPr>
              <a:t> </a:t>
            </a:r>
            <a:endParaRPr lang="en-GB" dirty="0">
              <a:latin typeface="Comic Sans MS" panose="030F0702030302020204" pitchFamily="66" charset="0"/>
            </a:endParaRPr>
          </a:p>
          <a:p>
            <a:r>
              <a:rPr lang="en-GB" dirty="0" smtClean="0">
                <a:latin typeface="Comic Sans MS" panose="030F0702030302020204" pitchFamily="66" charset="0"/>
              </a:rPr>
              <a:t>Our first</a:t>
            </a:r>
            <a:r>
              <a:rPr lang="ga-IE" dirty="0" smtClean="0">
                <a:latin typeface="Comic Sans MS" panose="030F0702030302020204" pitchFamily="66" charset="0"/>
              </a:rPr>
              <a:t> </a:t>
            </a:r>
            <a:r>
              <a:rPr lang="ga-IE" dirty="0">
                <a:latin typeface="Comic Sans MS" panose="030F0702030302020204" pitchFamily="66" charset="0"/>
              </a:rPr>
              <a:t>c</a:t>
            </a:r>
            <a:r>
              <a:rPr lang="en-GB" dirty="0">
                <a:latin typeface="Comic Sans MS" panose="030F0702030302020204" pitchFamily="66" charset="0"/>
              </a:rPr>
              <a:t>lass </a:t>
            </a:r>
            <a:r>
              <a:rPr lang="en-GB" dirty="0" smtClean="0">
                <a:latin typeface="Comic Sans MS" panose="030F0702030302020204" pitchFamily="66" charset="0"/>
              </a:rPr>
              <a:t>novel</a:t>
            </a:r>
            <a:r>
              <a:rPr lang="ga-IE" dirty="0" smtClean="0">
                <a:latin typeface="Comic Sans MS" panose="030F0702030302020204" pitchFamily="66" charset="0"/>
              </a:rPr>
              <a:t> </a:t>
            </a:r>
            <a:r>
              <a:rPr lang="ga-IE" dirty="0">
                <a:latin typeface="Comic Sans MS" panose="030F0702030302020204" pitchFamily="66" charset="0"/>
              </a:rPr>
              <a:t>is </a:t>
            </a:r>
            <a:r>
              <a:rPr lang="en-GB" dirty="0" smtClean="0">
                <a:latin typeface="Comic Sans MS" panose="030F0702030302020204" pitchFamily="66" charset="0"/>
              </a:rPr>
              <a:t>Wonder</a:t>
            </a:r>
            <a:r>
              <a:rPr lang="ga-IE" dirty="0" smtClean="0">
                <a:latin typeface="Comic Sans MS" panose="030F0702030302020204" pitchFamily="66" charset="0"/>
              </a:rPr>
              <a:t>. </a:t>
            </a:r>
            <a:endParaRPr lang="en-GB" dirty="0">
              <a:latin typeface="Comic Sans MS" panose="030F0702030302020204" pitchFamily="66"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304" y="3864671"/>
            <a:ext cx="1603860" cy="245992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24800" cy="1066800"/>
          </a:xfrm>
        </p:spPr>
        <p:txBody>
          <a:bodyPr/>
          <a:lstStyle/>
          <a:p>
            <a:r>
              <a:rPr lang="en-GB" dirty="0"/>
              <a:t>WAU</a:t>
            </a:r>
          </a:p>
        </p:txBody>
      </p:sp>
      <p:sp>
        <p:nvSpPr>
          <p:cNvPr id="3" name="Content Placeholder 2"/>
          <p:cNvSpPr>
            <a:spLocks noGrp="1"/>
          </p:cNvSpPr>
          <p:nvPr>
            <p:ph idx="1"/>
          </p:nvPr>
        </p:nvSpPr>
        <p:spPr>
          <a:xfrm>
            <a:off x="762000" y="1676400"/>
            <a:ext cx="7924800" cy="4648200"/>
          </a:xfrm>
        </p:spPr>
        <p:txBody>
          <a:bodyPr/>
          <a:lstStyle/>
          <a:p>
            <a:r>
              <a:rPr lang="ga-IE" dirty="0">
                <a:latin typeface="Comic Sans MS" panose="030F0702030302020204" pitchFamily="66" charset="0"/>
              </a:rPr>
              <a:t>This </a:t>
            </a:r>
            <a:r>
              <a:rPr lang="ga-IE" dirty="0" err="1">
                <a:latin typeface="Comic Sans MS" panose="030F0702030302020204" pitchFamily="66" charset="0"/>
              </a:rPr>
              <a:t>year</a:t>
            </a:r>
            <a:r>
              <a:rPr lang="ga-IE" dirty="0">
                <a:latin typeface="Comic Sans MS" panose="030F0702030302020204" pitchFamily="66" charset="0"/>
              </a:rPr>
              <a:t> </a:t>
            </a:r>
            <a:r>
              <a:rPr lang="ga-IE" dirty="0" err="1">
                <a:latin typeface="Comic Sans MS" panose="030F0702030302020204" pitchFamily="66" charset="0"/>
              </a:rPr>
              <a:t>our</a:t>
            </a:r>
            <a:r>
              <a:rPr lang="ga-IE" dirty="0">
                <a:latin typeface="Comic Sans MS" panose="030F0702030302020204" pitchFamily="66" charset="0"/>
              </a:rPr>
              <a:t> WAU </a:t>
            </a:r>
            <a:r>
              <a:rPr lang="ga-IE" dirty="0" err="1">
                <a:latin typeface="Comic Sans MS" panose="030F0702030302020204" pitchFamily="66" charset="0"/>
              </a:rPr>
              <a:t>topics</a:t>
            </a:r>
            <a:r>
              <a:rPr lang="ga-IE" dirty="0">
                <a:latin typeface="Comic Sans MS" panose="030F0702030302020204" pitchFamily="66" charset="0"/>
              </a:rPr>
              <a:t> </a:t>
            </a:r>
            <a:r>
              <a:rPr lang="ga-IE" dirty="0" err="1">
                <a:latin typeface="Comic Sans MS" panose="030F0702030302020204" pitchFamily="66" charset="0"/>
              </a:rPr>
              <a:t>will</a:t>
            </a:r>
            <a:r>
              <a:rPr lang="ga-IE" dirty="0">
                <a:latin typeface="Comic Sans MS" panose="030F0702030302020204" pitchFamily="66" charset="0"/>
              </a:rPr>
              <a:t> </a:t>
            </a:r>
            <a:r>
              <a:rPr lang="ga-IE" dirty="0" err="1">
                <a:latin typeface="Comic Sans MS" panose="030F0702030302020204" pitchFamily="66" charset="0"/>
              </a:rPr>
              <a:t>be</a:t>
            </a:r>
            <a:r>
              <a:rPr lang="ga-IE" dirty="0">
                <a:latin typeface="Comic Sans MS" panose="030F0702030302020204" pitchFamily="66" charset="0"/>
              </a:rPr>
              <a:t>:</a:t>
            </a:r>
          </a:p>
          <a:p>
            <a:pPr lvl="1">
              <a:buFont typeface="Wingdings" panose="05000000000000000000" pitchFamily="2" charset="2"/>
              <a:buChar char="q"/>
            </a:pPr>
            <a:r>
              <a:rPr lang="ga-IE" dirty="0" err="1">
                <a:latin typeface="Comic Sans MS" panose="030F0702030302020204" pitchFamily="66" charset="0"/>
              </a:rPr>
              <a:t>Flight</a:t>
            </a:r>
            <a:endParaRPr lang="ga-IE" dirty="0">
              <a:latin typeface="Comic Sans MS" panose="030F0702030302020204" pitchFamily="66" charset="0"/>
            </a:endParaRPr>
          </a:p>
          <a:p>
            <a:pPr lvl="1">
              <a:buFont typeface="Wingdings" panose="05000000000000000000" pitchFamily="2" charset="2"/>
              <a:buChar char="q"/>
            </a:pPr>
            <a:r>
              <a:rPr lang="ga-IE" dirty="0" err="1">
                <a:latin typeface="Comic Sans MS" panose="030F0702030302020204" pitchFamily="66" charset="0"/>
              </a:rPr>
              <a:t>Our</a:t>
            </a:r>
            <a:r>
              <a:rPr lang="ga-IE" dirty="0">
                <a:latin typeface="Comic Sans MS" panose="030F0702030302020204" pitchFamily="66" charset="0"/>
              </a:rPr>
              <a:t> </a:t>
            </a:r>
            <a:r>
              <a:rPr lang="ga-IE" dirty="0" err="1">
                <a:latin typeface="Comic Sans MS" panose="030F0702030302020204" pitchFamily="66" charset="0"/>
              </a:rPr>
              <a:t>World</a:t>
            </a:r>
            <a:endParaRPr lang="ga-IE" dirty="0">
              <a:latin typeface="Comic Sans MS" panose="030F0702030302020204" pitchFamily="66" charset="0"/>
            </a:endParaRPr>
          </a:p>
          <a:p>
            <a:pPr lvl="1">
              <a:buFont typeface="Wingdings" panose="05000000000000000000" pitchFamily="2" charset="2"/>
              <a:buChar char="q"/>
            </a:pPr>
            <a:r>
              <a:rPr lang="ga-IE" dirty="0">
                <a:latin typeface="Comic Sans MS" panose="030F0702030302020204" pitchFamily="66" charset="0"/>
              </a:rPr>
              <a:t>Faith &amp; </a:t>
            </a:r>
            <a:r>
              <a:rPr lang="ga-IE" dirty="0" err="1">
                <a:latin typeface="Comic Sans MS" panose="030F0702030302020204" pitchFamily="66" charset="0"/>
              </a:rPr>
              <a:t>Light</a:t>
            </a:r>
            <a:r>
              <a:rPr lang="ga-IE" dirty="0">
                <a:latin typeface="Comic Sans MS" panose="030F0702030302020204" pitchFamily="66" charset="0"/>
              </a:rPr>
              <a:t>	</a:t>
            </a:r>
          </a:p>
          <a:p>
            <a:pPr lvl="1">
              <a:buFont typeface="Wingdings" panose="05000000000000000000" pitchFamily="2" charset="2"/>
              <a:buChar char="q"/>
            </a:pPr>
            <a:r>
              <a:rPr lang="ga-IE" dirty="0" err="1">
                <a:latin typeface="Comic Sans MS" panose="030F0702030302020204" pitchFamily="66" charset="0"/>
              </a:rPr>
              <a:t>Young</a:t>
            </a:r>
            <a:r>
              <a:rPr lang="ga-IE" dirty="0">
                <a:latin typeface="Comic Sans MS" panose="030F0702030302020204" pitchFamily="66" charset="0"/>
              </a:rPr>
              <a:t> </a:t>
            </a:r>
            <a:r>
              <a:rPr lang="ga-IE" dirty="0" err="1">
                <a:latin typeface="Comic Sans MS" panose="030F0702030302020204" pitchFamily="66" charset="0"/>
              </a:rPr>
              <a:t>Enterprise</a:t>
            </a:r>
            <a:r>
              <a:rPr lang="ga-IE" dirty="0">
                <a:latin typeface="Comic Sans MS" panose="030F0702030302020204" pitchFamily="66" charset="0"/>
              </a:rPr>
              <a:t> </a:t>
            </a:r>
          </a:p>
          <a:p>
            <a:pPr lvl="1">
              <a:buFont typeface="Wingdings" panose="05000000000000000000" pitchFamily="2" charset="2"/>
              <a:buChar char="q"/>
            </a:pPr>
            <a:r>
              <a:rPr lang="ga-IE" dirty="0" err="1">
                <a:latin typeface="Comic Sans MS" panose="030F0702030302020204" pitchFamily="66" charset="0"/>
              </a:rPr>
              <a:t>Aspiring</a:t>
            </a:r>
            <a:r>
              <a:rPr lang="ga-IE" dirty="0">
                <a:latin typeface="Comic Sans MS" panose="030F0702030302020204" pitchFamily="66" charset="0"/>
              </a:rPr>
              <a:t> </a:t>
            </a:r>
            <a:r>
              <a:rPr lang="ga-IE" dirty="0" err="1">
                <a:latin typeface="Comic Sans MS" panose="030F0702030302020204" pitchFamily="66" charset="0"/>
              </a:rPr>
              <a:t>for</a:t>
            </a:r>
            <a:r>
              <a:rPr lang="ga-IE" dirty="0">
                <a:latin typeface="Comic Sans MS" panose="030F0702030302020204" pitchFamily="66" charset="0"/>
              </a:rPr>
              <a:t> </a:t>
            </a:r>
            <a:r>
              <a:rPr lang="ga-IE" dirty="0" err="1">
                <a:latin typeface="Comic Sans MS" panose="030F0702030302020204" pitchFamily="66" charset="0"/>
              </a:rPr>
              <a:t>Excellence</a:t>
            </a:r>
            <a:r>
              <a:rPr lang="ga-IE" dirty="0">
                <a:latin typeface="Comic Sans MS" panose="030F0702030302020204" pitchFamily="66" charset="0"/>
              </a:rPr>
              <a:t> </a:t>
            </a:r>
          </a:p>
          <a:p>
            <a:pPr lvl="1">
              <a:buFont typeface="Wingdings" panose="05000000000000000000" pitchFamily="2" charset="2"/>
              <a:buChar char="q"/>
            </a:pPr>
            <a:endParaRPr lang="ga-IE" dirty="0">
              <a:latin typeface="Comic Sans MS" panose="030F0702030302020204" pitchFamily="66" charset="0"/>
            </a:endParaRPr>
          </a:p>
          <a:p>
            <a:r>
              <a:rPr lang="ga-IE" dirty="0">
                <a:latin typeface="Comic Sans MS" panose="030F0702030302020204" pitchFamily="66" charset="0"/>
              </a:rPr>
              <a:t>Through connected learning, children will gain skills in all c</a:t>
            </a:r>
            <a:r>
              <a:rPr lang="en-GB" dirty="0" err="1">
                <a:latin typeface="Comic Sans MS" panose="030F0702030302020204" pitchFamily="66" charset="0"/>
              </a:rPr>
              <a:t>ur</a:t>
            </a:r>
            <a:r>
              <a:rPr lang="ga-IE" dirty="0">
                <a:latin typeface="Comic Sans MS" panose="030F0702030302020204" pitchFamily="66" charset="0"/>
              </a:rPr>
              <a:t>ricular areas as well as developing Thinking Skills and Personal Capabilties.  </a:t>
            </a:r>
          </a:p>
          <a:p>
            <a:endParaRPr lang="en-GB" dirty="0">
              <a:latin typeface="Comic Sans MS" panose="030F0702030302020204" pitchFamily="66" charset="0"/>
            </a:endParaRPr>
          </a:p>
        </p:txBody>
      </p:sp>
    </p:spTree>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229</TotalTime>
  <Words>1037</Words>
  <Application>Microsoft Office PowerPoint</Application>
  <PresentationFormat>On-screen Show (4:3)</PresentationFormat>
  <Paragraphs>155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Comic Sans MS</vt:lpstr>
      <vt:lpstr>Gill Sans MT</vt:lpstr>
      <vt:lpstr>Impact</vt:lpstr>
      <vt:lpstr>Wingdings</vt:lpstr>
      <vt:lpstr>Badge</vt:lpstr>
      <vt:lpstr>Welcome  to P6/7</vt:lpstr>
      <vt:lpstr>PowerPoint Presentation</vt:lpstr>
      <vt:lpstr>House keeping</vt:lpstr>
      <vt:lpstr>‘R’ golden Rules</vt:lpstr>
      <vt:lpstr>Safeguarding </vt:lpstr>
      <vt:lpstr>Curriculum</vt:lpstr>
      <vt:lpstr>Numeracy</vt:lpstr>
      <vt:lpstr>Literacy</vt:lpstr>
      <vt:lpstr>WAU</vt:lpstr>
      <vt:lpstr>Grow in love</vt:lpstr>
      <vt:lpstr>ICT</vt:lpstr>
      <vt:lpstr>Pe</vt:lpstr>
      <vt:lpstr>Homework</vt:lpstr>
      <vt:lpstr>Seesaw</vt:lpstr>
      <vt:lpstr>Covid – 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P5/6</dc:title>
  <dc:creator>lynsey</dc:creator>
  <cp:lastModifiedBy>Denise Moore</cp:lastModifiedBy>
  <cp:revision>29</cp:revision>
  <dcterms:created xsi:type="dcterms:W3CDTF">2019-09-15T19:56:21Z</dcterms:created>
  <dcterms:modified xsi:type="dcterms:W3CDTF">2020-09-10T20:49:33Z</dcterms:modified>
</cp:coreProperties>
</file>