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74"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14215043-C24B-4178-B8D3-72B41D5369A8}" type="datetimeFigureOut">
              <a:rPr lang="en-GB" smtClean="0"/>
              <a:t>10/09/2020</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F63B1A58-5FD1-4E1D-A1F5-85CC25374EC1}" type="slidenum">
              <a:rPr lang="en-GB" smtClean="0"/>
              <a:t>‹#›</a:t>
            </a:fld>
            <a:endParaRPr lang="en-GB"/>
          </a:p>
        </p:txBody>
      </p:sp>
    </p:spTree>
    <p:extLst>
      <p:ext uri="{BB962C8B-B14F-4D97-AF65-F5344CB8AC3E}">
        <p14:creationId xmlns:p14="http://schemas.microsoft.com/office/powerpoint/2010/main" val="571118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EC57BF78-05DF-4FD6-A113-112EA6B276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6412" eaLnBrk="0" hangingPunct="0">
              <a:defRPr sz="2500">
                <a:solidFill>
                  <a:schemeClr val="tx1"/>
                </a:solidFill>
                <a:latin typeface="Times New Roman" panose="02020603050405020304" pitchFamily="18" charset="0"/>
              </a:defRPr>
            </a:lvl1pPr>
            <a:lvl2pPr defTabSz="1006412" eaLnBrk="0" hangingPunct="0">
              <a:defRPr sz="2500">
                <a:solidFill>
                  <a:schemeClr val="tx1"/>
                </a:solidFill>
                <a:latin typeface="Times New Roman" panose="02020603050405020304" pitchFamily="18" charset="0"/>
              </a:defRPr>
            </a:lvl2pPr>
            <a:lvl3pPr defTabSz="1006412" eaLnBrk="0" hangingPunct="0">
              <a:defRPr sz="2500">
                <a:solidFill>
                  <a:schemeClr val="tx1"/>
                </a:solidFill>
                <a:latin typeface="Times New Roman" panose="02020603050405020304" pitchFamily="18" charset="0"/>
              </a:defRPr>
            </a:lvl3pPr>
            <a:lvl4pPr defTabSz="1006412" eaLnBrk="0" hangingPunct="0">
              <a:defRPr sz="2500">
                <a:solidFill>
                  <a:schemeClr val="tx1"/>
                </a:solidFill>
                <a:latin typeface="Times New Roman" panose="02020603050405020304" pitchFamily="18" charset="0"/>
              </a:defRPr>
            </a:lvl4pPr>
            <a:lvl5pPr defTabSz="1006412" eaLnBrk="0" hangingPunct="0">
              <a:defRPr sz="2500">
                <a:solidFill>
                  <a:schemeClr val="tx1"/>
                </a:solidFill>
                <a:latin typeface="Times New Roman" panose="02020603050405020304" pitchFamily="18" charset="0"/>
              </a:defRPr>
            </a:lvl5pPr>
            <a:lvl6pPr defTabSz="1006412" eaLnBrk="0" fontAlgn="base" hangingPunct="0">
              <a:spcBef>
                <a:spcPct val="0"/>
              </a:spcBef>
              <a:spcAft>
                <a:spcPct val="0"/>
              </a:spcAft>
              <a:buFont typeface="Arial" panose="020B0604020202020204" pitchFamily="34" charset="0"/>
              <a:defRPr sz="2500">
                <a:solidFill>
                  <a:schemeClr val="tx1"/>
                </a:solidFill>
                <a:latin typeface="Times New Roman" panose="02020603050405020304" pitchFamily="18" charset="0"/>
              </a:defRPr>
            </a:lvl6pPr>
            <a:lvl7pPr defTabSz="1006412" eaLnBrk="0" fontAlgn="base" hangingPunct="0">
              <a:spcBef>
                <a:spcPct val="0"/>
              </a:spcBef>
              <a:spcAft>
                <a:spcPct val="0"/>
              </a:spcAft>
              <a:buFont typeface="Arial" panose="020B0604020202020204" pitchFamily="34" charset="0"/>
              <a:defRPr sz="2500">
                <a:solidFill>
                  <a:schemeClr val="tx1"/>
                </a:solidFill>
                <a:latin typeface="Times New Roman" panose="02020603050405020304" pitchFamily="18" charset="0"/>
              </a:defRPr>
            </a:lvl7pPr>
            <a:lvl8pPr defTabSz="1006412" eaLnBrk="0" fontAlgn="base" hangingPunct="0">
              <a:spcBef>
                <a:spcPct val="0"/>
              </a:spcBef>
              <a:spcAft>
                <a:spcPct val="0"/>
              </a:spcAft>
              <a:buFont typeface="Arial" panose="020B0604020202020204" pitchFamily="34" charset="0"/>
              <a:defRPr sz="2500">
                <a:solidFill>
                  <a:schemeClr val="tx1"/>
                </a:solidFill>
                <a:latin typeface="Times New Roman" panose="02020603050405020304" pitchFamily="18" charset="0"/>
              </a:defRPr>
            </a:lvl8pPr>
            <a:lvl9pPr defTabSz="1006412" eaLnBrk="0" fontAlgn="base" hangingPunct="0">
              <a:spcBef>
                <a:spcPct val="0"/>
              </a:spcBef>
              <a:spcAft>
                <a:spcPct val="0"/>
              </a:spcAft>
              <a:buFont typeface="Arial" panose="020B0604020202020204" pitchFamily="34" charset="0"/>
              <a:defRPr sz="2500">
                <a:solidFill>
                  <a:schemeClr val="tx1"/>
                </a:solidFill>
                <a:latin typeface="Times New Roman" panose="02020603050405020304" pitchFamily="18" charset="0"/>
              </a:defRPr>
            </a:lvl9pPr>
          </a:lstStyle>
          <a:p>
            <a:pPr eaLnBrk="1" fontAlgn="base" hangingPunct="1">
              <a:spcBef>
                <a:spcPct val="0"/>
              </a:spcBef>
              <a:spcAft>
                <a:spcPct val="0"/>
              </a:spcAft>
              <a:defRPr/>
            </a:pPr>
            <a:fld id="{08554124-D98C-4115-955D-A2975D061716}" type="slidenum">
              <a:rPr lang="en-GB" altLang="en-US">
                <a:solidFill>
                  <a:srgbClr val="000000"/>
                </a:solidFill>
              </a:rPr>
              <a:pPr eaLnBrk="1" fontAlgn="base" hangingPunct="1">
                <a:spcBef>
                  <a:spcPct val="0"/>
                </a:spcBef>
                <a:spcAft>
                  <a:spcPct val="0"/>
                </a:spcAft>
                <a:defRPr/>
              </a:pPr>
              <a:t>1</a:t>
            </a:fld>
            <a:endParaRPr lang="en-GB" altLang="en-US">
              <a:solidFill>
                <a:srgbClr val="000000"/>
              </a:solidFill>
            </a:endParaRPr>
          </a:p>
        </p:txBody>
      </p:sp>
      <p:sp>
        <p:nvSpPr>
          <p:cNvPr id="8194" name="Rectangle 2">
            <a:extLst>
              <a:ext uri="{FF2B5EF4-FFF2-40B4-BE49-F238E27FC236}">
                <a16:creationId xmlns:a16="http://schemas.microsoft.com/office/drawing/2014/main" id="{E23F9F13-A3CD-4A9E-86A1-69605BC98C9C}"/>
              </a:ext>
            </a:extLst>
          </p:cNvPr>
          <p:cNvSpPr>
            <a:spLocks noGrp="1" noRot="1" noChangeAspect="1" noChangeArrowheads="1" noTextEdit="1"/>
          </p:cNvSpPr>
          <p:nvPr>
            <p:ph type="sldImg" idx="4294967295"/>
          </p:nvPr>
        </p:nvSpPr>
        <p:spPr>
          <a:ln/>
        </p:spPr>
      </p:sp>
      <p:sp>
        <p:nvSpPr>
          <p:cNvPr id="8195" name="Rectangle 3">
            <a:extLst>
              <a:ext uri="{FF2B5EF4-FFF2-40B4-BE49-F238E27FC236}">
                <a16:creationId xmlns:a16="http://schemas.microsoft.com/office/drawing/2014/main" id="{E4E0C589-1986-4E1A-9597-061C5F838FF1}"/>
              </a:ext>
            </a:extLst>
          </p:cNvPr>
          <p:cNvSpPr>
            <a:spLocks noGrp="1" noChangeArrowheads="1"/>
          </p:cNvSpPr>
          <p:nvPr>
            <p:ph type="body" idx="4294967295"/>
          </p:nvPr>
        </p:nvSpPr>
        <p:spPr/>
        <p:txBody>
          <a:bodyPr>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noProof="1"/>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noProof="1"/>
              <a:t>Click to edit Master subtitle style</a:t>
            </a:r>
          </a:p>
        </p:txBody>
      </p:sp>
      <p:sp>
        <p:nvSpPr>
          <p:cNvPr id="4" name="Date Placeholder 29">
            <a:extLst>
              <a:ext uri="{FF2B5EF4-FFF2-40B4-BE49-F238E27FC236}">
                <a16:creationId xmlns:a16="http://schemas.microsoft.com/office/drawing/2014/main" id="{B56C2EE4-3AD5-4DC0-9BEF-59267604129F}"/>
              </a:ext>
            </a:extLst>
          </p:cNvPr>
          <p:cNvSpPr>
            <a:spLocks noGrp="1"/>
          </p:cNvSpPr>
          <p:nvPr>
            <p:ph type="dt" sz="half" idx="10"/>
          </p:nvPr>
        </p:nvSpPr>
        <p:spPr/>
        <p:txBody>
          <a:bodyPr/>
          <a:lstStyle>
            <a:lvl1pPr>
              <a:defRPr>
                <a:solidFill>
                  <a:srgbClr val="D1EAEE"/>
                </a:solidFill>
              </a:defRPr>
            </a:lvl1pPr>
          </a:lstStyle>
          <a:p>
            <a:endParaRPr/>
          </a:p>
        </p:txBody>
      </p:sp>
      <p:sp>
        <p:nvSpPr>
          <p:cNvPr id="5" name="Footer Placeholder 18">
            <a:extLst>
              <a:ext uri="{FF2B5EF4-FFF2-40B4-BE49-F238E27FC236}">
                <a16:creationId xmlns:a16="http://schemas.microsoft.com/office/drawing/2014/main" id="{1A8E50F6-499B-4EC6-AB9B-01A47902B35F}"/>
              </a:ext>
            </a:extLst>
          </p:cNvPr>
          <p:cNvSpPr>
            <a:spLocks noGrp="1"/>
          </p:cNvSpPr>
          <p:nvPr>
            <p:ph type="ftr" sz="quarter" idx="11"/>
          </p:nvPr>
        </p:nvSpPr>
        <p:spPr/>
        <p:txBody>
          <a:bodyPr/>
          <a:lstStyle>
            <a:lvl1pPr>
              <a:defRPr>
                <a:solidFill>
                  <a:srgbClr val="D1EAEE"/>
                </a:solidFill>
              </a:defRPr>
            </a:lvl1pPr>
          </a:lstStyle>
          <a:p>
            <a:endParaRPr/>
          </a:p>
        </p:txBody>
      </p:sp>
      <p:sp>
        <p:nvSpPr>
          <p:cNvPr id="6" name="Slide Number Placeholder 26">
            <a:extLst>
              <a:ext uri="{FF2B5EF4-FFF2-40B4-BE49-F238E27FC236}">
                <a16:creationId xmlns:a16="http://schemas.microsoft.com/office/drawing/2014/main" id="{F00AD4F0-3908-483E-AB7A-9B0D3F75C451}"/>
              </a:ext>
            </a:extLst>
          </p:cNvPr>
          <p:cNvSpPr>
            <a:spLocks noGrp="1"/>
          </p:cNvSpPr>
          <p:nvPr>
            <p:ph type="sldNum" sz="quarter" idx="12"/>
          </p:nvPr>
        </p:nvSpPr>
        <p:spPr/>
        <p:txBody>
          <a:bodyPr/>
          <a:lstStyle>
            <a:lvl1pPr>
              <a:defRPr>
                <a:solidFill>
                  <a:srgbClr val="D1EAEE"/>
                </a:solidFill>
              </a:defRPr>
            </a:lvl1pPr>
          </a:lstStyle>
          <a:p>
            <a:fld id="{D41935BA-5459-49B9-858E-41A5DFE6D52D}" type="slidenum">
              <a:rPr lang="en-GB" altLang="en-US"/>
              <a:pPr/>
              <a:t>‹#›</a:t>
            </a:fld>
            <a:endParaRPr lang="en-GB" altLang="en-US"/>
          </a:p>
        </p:txBody>
      </p:sp>
    </p:spTree>
    <p:extLst>
      <p:ext uri="{BB962C8B-B14F-4D97-AF65-F5344CB8AC3E}">
        <p14:creationId xmlns:p14="http://schemas.microsoft.com/office/powerpoint/2010/main" val="244676369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9">
            <a:extLst>
              <a:ext uri="{FF2B5EF4-FFF2-40B4-BE49-F238E27FC236}">
                <a16:creationId xmlns:a16="http://schemas.microsoft.com/office/drawing/2014/main" id="{EABD2685-E218-43B4-84E5-2054D6E21AB0}"/>
              </a:ext>
            </a:extLst>
          </p:cNvPr>
          <p:cNvSpPr>
            <a:spLocks noGrp="1"/>
          </p:cNvSpPr>
          <p:nvPr>
            <p:ph type="dt" sz="half" idx="10"/>
          </p:nvPr>
        </p:nvSpPr>
        <p:spPr/>
        <p:txBody>
          <a:bodyPr/>
          <a:lstStyle>
            <a:lvl1pPr>
              <a:defRPr/>
            </a:lvl1pPr>
          </a:lstStyle>
          <a:p>
            <a:endParaRPr/>
          </a:p>
        </p:txBody>
      </p:sp>
      <p:sp>
        <p:nvSpPr>
          <p:cNvPr id="5" name="Footer Placeholder 21">
            <a:extLst>
              <a:ext uri="{FF2B5EF4-FFF2-40B4-BE49-F238E27FC236}">
                <a16:creationId xmlns:a16="http://schemas.microsoft.com/office/drawing/2014/main" id="{99AF6551-E360-4D81-AA57-052BE1BBDC64}"/>
              </a:ext>
            </a:extLst>
          </p:cNvPr>
          <p:cNvSpPr>
            <a:spLocks noGrp="1"/>
          </p:cNvSpPr>
          <p:nvPr>
            <p:ph type="ftr" sz="quarter" idx="11"/>
          </p:nvPr>
        </p:nvSpPr>
        <p:spPr/>
        <p:txBody>
          <a:bodyPr/>
          <a:lstStyle>
            <a:lvl1pPr>
              <a:defRPr/>
            </a:lvl1pPr>
          </a:lstStyle>
          <a:p>
            <a:endParaRPr/>
          </a:p>
        </p:txBody>
      </p:sp>
      <p:sp>
        <p:nvSpPr>
          <p:cNvPr id="6" name="Slide Number Placeholder 17">
            <a:extLst>
              <a:ext uri="{FF2B5EF4-FFF2-40B4-BE49-F238E27FC236}">
                <a16:creationId xmlns:a16="http://schemas.microsoft.com/office/drawing/2014/main" id="{C5813FA4-4C5F-499F-B3C2-8B1CF14FC2B6}"/>
              </a:ext>
            </a:extLst>
          </p:cNvPr>
          <p:cNvSpPr>
            <a:spLocks noGrp="1"/>
          </p:cNvSpPr>
          <p:nvPr>
            <p:ph type="sldNum" sz="quarter" idx="12"/>
          </p:nvPr>
        </p:nvSpPr>
        <p:spPr/>
        <p:txBody>
          <a:bodyPr/>
          <a:lstStyle>
            <a:lvl1pPr>
              <a:defRPr/>
            </a:lvl1pPr>
          </a:lstStyle>
          <a:p>
            <a:fld id="{5C3FF132-D322-4BDF-93B7-755B4C9140B2}" type="slidenum">
              <a:rPr lang="en-GB" altLang="en-US"/>
              <a:pPr/>
              <a:t>‹#›</a:t>
            </a:fld>
            <a:endParaRPr lang="en-GB" altLang="en-US"/>
          </a:p>
        </p:txBody>
      </p:sp>
    </p:spTree>
    <p:extLst>
      <p:ext uri="{BB962C8B-B14F-4D97-AF65-F5344CB8AC3E}">
        <p14:creationId xmlns:p14="http://schemas.microsoft.com/office/powerpoint/2010/main" val="234860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9">
            <a:extLst>
              <a:ext uri="{FF2B5EF4-FFF2-40B4-BE49-F238E27FC236}">
                <a16:creationId xmlns:a16="http://schemas.microsoft.com/office/drawing/2014/main" id="{929EC956-F5ED-4496-A771-42AE9F1F405A}"/>
              </a:ext>
            </a:extLst>
          </p:cNvPr>
          <p:cNvSpPr>
            <a:spLocks noGrp="1"/>
          </p:cNvSpPr>
          <p:nvPr>
            <p:ph type="dt" sz="half" idx="10"/>
          </p:nvPr>
        </p:nvSpPr>
        <p:spPr/>
        <p:txBody>
          <a:bodyPr/>
          <a:lstStyle>
            <a:lvl1pPr>
              <a:defRPr/>
            </a:lvl1pPr>
          </a:lstStyle>
          <a:p>
            <a:endParaRPr/>
          </a:p>
        </p:txBody>
      </p:sp>
      <p:sp>
        <p:nvSpPr>
          <p:cNvPr id="5" name="Footer Placeholder 21">
            <a:extLst>
              <a:ext uri="{FF2B5EF4-FFF2-40B4-BE49-F238E27FC236}">
                <a16:creationId xmlns:a16="http://schemas.microsoft.com/office/drawing/2014/main" id="{46765D12-2043-4233-A3A2-E4CCFA4AA515}"/>
              </a:ext>
            </a:extLst>
          </p:cNvPr>
          <p:cNvSpPr>
            <a:spLocks noGrp="1"/>
          </p:cNvSpPr>
          <p:nvPr>
            <p:ph type="ftr" sz="quarter" idx="11"/>
          </p:nvPr>
        </p:nvSpPr>
        <p:spPr/>
        <p:txBody>
          <a:bodyPr/>
          <a:lstStyle>
            <a:lvl1pPr>
              <a:defRPr/>
            </a:lvl1pPr>
          </a:lstStyle>
          <a:p>
            <a:endParaRPr/>
          </a:p>
        </p:txBody>
      </p:sp>
      <p:sp>
        <p:nvSpPr>
          <p:cNvPr id="6" name="Slide Number Placeholder 17">
            <a:extLst>
              <a:ext uri="{FF2B5EF4-FFF2-40B4-BE49-F238E27FC236}">
                <a16:creationId xmlns:a16="http://schemas.microsoft.com/office/drawing/2014/main" id="{2113AF28-8823-48A3-A5C2-193C8222435F}"/>
              </a:ext>
            </a:extLst>
          </p:cNvPr>
          <p:cNvSpPr>
            <a:spLocks noGrp="1"/>
          </p:cNvSpPr>
          <p:nvPr>
            <p:ph type="sldNum" sz="quarter" idx="12"/>
          </p:nvPr>
        </p:nvSpPr>
        <p:spPr/>
        <p:txBody>
          <a:bodyPr/>
          <a:lstStyle>
            <a:lvl1pPr>
              <a:defRPr/>
            </a:lvl1pPr>
          </a:lstStyle>
          <a:p>
            <a:fld id="{E1D962F1-C019-46F2-A003-E5C3599D2501}" type="slidenum">
              <a:rPr lang="en-GB" altLang="en-US"/>
              <a:pPr/>
              <a:t>‹#›</a:t>
            </a:fld>
            <a:endParaRPr lang="en-GB" altLang="en-US"/>
          </a:p>
        </p:txBody>
      </p:sp>
    </p:spTree>
    <p:extLst>
      <p:ext uri="{BB962C8B-B14F-4D97-AF65-F5344CB8AC3E}">
        <p14:creationId xmlns:p14="http://schemas.microsoft.com/office/powerpoint/2010/main" val="54685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9">
            <a:extLst>
              <a:ext uri="{FF2B5EF4-FFF2-40B4-BE49-F238E27FC236}">
                <a16:creationId xmlns:a16="http://schemas.microsoft.com/office/drawing/2014/main" id="{B9113CA3-D4FB-4788-9C91-4EBBB0A46835}"/>
              </a:ext>
            </a:extLst>
          </p:cNvPr>
          <p:cNvSpPr>
            <a:spLocks noGrp="1"/>
          </p:cNvSpPr>
          <p:nvPr>
            <p:ph type="dt" sz="half" idx="10"/>
          </p:nvPr>
        </p:nvSpPr>
        <p:spPr/>
        <p:txBody>
          <a:bodyPr/>
          <a:lstStyle>
            <a:lvl1pPr>
              <a:defRPr/>
            </a:lvl1pPr>
          </a:lstStyle>
          <a:p>
            <a:endParaRPr/>
          </a:p>
        </p:txBody>
      </p:sp>
      <p:sp>
        <p:nvSpPr>
          <p:cNvPr id="5" name="Footer Placeholder 21">
            <a:extLst>
              <a:ext uri="{FF2B5EF4-FFF2-40B4-BE49-F238E27FC236}">
                <a16:creationId xmlns:a16="http://schemas.microsoft.com/office/drawing/2014/main" id="{7FCDB923-55C1-4939-89E7-E41044902DAD}"/>
              </a:ext>
            </a:extLst>
          </p:cNvPr>
          <p:cNvSpPr>
            <a:spLocks noGrp="1"/>
          </p:cNvSpPr>
          <p:nvPr>
            <p:ph type="ftr" sz="quarter" idx="11"/>
          </p:nvPr>
        </p:nvSpPr>
        <p:spPr/>
        <p:txBody>
          <a:bodyPr/>
          <a:lstStyle>
            <a:lvl1pPr>
              <a:defRPr/>
            </a:lvl1pPr>
          </a:lstStyle>
          <a:p>
            <a:endParaRPr/>
          </a:p>
        </p:txBody>
      </p:sp>
      <p:sp>
        <p:nvSpPr>
          <p:cNvPr id="6" name="Slide Number Placeholder 17">
            <a:extLst>
              <a:ext uri="{FF2B5EF4-FFF2-40B4-BE49-F238E27FC236}">
                <a16:creationId xmlns:a16="http://schemas.microsoft.com/office/drawing/2014/main" id="{25429955-BD7B-44DB-8898-7F0FD982AEF0}"/>
              </a:ext>
            </a:extLst>
          </p:cNvPr>
          <p:cNvSpPr>
            <a:spLocks noGrp="1"/>
          </p:cNvSpPr>
          <p:nvPr>
            <p:ph type="sldNum" sz="quarter" idx="12"/>
          </p:nvPr>
        </p:nvSpPr>
        <p:spPr/>
        <p:txBody>
          <a:bodyPr/>
          <a:lstStyle>
            <a:lvl1pPr>
              <a:defRPr/>
            </a:lvl1pPr>
          </a:lstStyle>
          <a:p>
            <a:fld id="{12B770BC-48CB-4316-B773-598B9C7673C9}" type="slidenum">
              <a:rPr lang="en-GB" altLang="en-US"/>
              <a:pPr/>
              <a:t>‹#›</a:t>
            </a:fld>
            <a:endParaRPr lang="en-GB" altLang="en-US"/>
          </a:p>
        </p:txBody>
      </p:sp>
    </p:spTree>
    <p:extLst>
      <p:ext uri="{BB962C8B-B14F-4D97-AF65-F5344CB8AC3E}">
        <p14:creationId xmlns:p14="http://schemas.microsoft.com/office/powerpoint/2010/main" val="37994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noProof="1"/>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noProof="1"/>
              <a:t>Click to edit Master text styles</a:t>
            </a:r>
          </a:p>
        </p:txBody>
      </p:sp>
      <p:sp>
        <p:nvSpPr>
          <p:cNvPr id="4" name="Date Placeholder 3">
            <a:extLst>
              <a:ext uri="{FF2B5EF4-FFF2-40B4-BE49-F238E27FC236}">
                <a16:creationId xmlns:a16="http://schemas.microsoft.com/office/drawing/2014/main" id="{C1F2C0AB-39FA-4012-A9DA-F3091D5E9D15}"/>
              </a:ext>
            </a:extLst>
          </p:cNvPr>
          <p:cNvSpPr>
            <a:spLocks noGrp="1"/>
          </p:cNvSpPr>
          <p:nvPr>
            <p:ph type="dt" sz="half" idx="10"/>
          </p:nvPr>
        </p:nvSpPr>
        <p:spPr/>
        <p:txBody>
          <a:bodyPr/>
          <a:lstStyle>
            <a:lvl1pPr>
              <a:defRPr>
                <a:solidFill>
                  <a:srgbClr val="D1EAEE"/>
                </a:solidFill>
              </a:defRPr>
            </a:lvl1pPr>
          </a:lstStyle>
          <a:p>
            <a:endParaRPr/>
          </a:p>
        </p:txBody>
      </p:sp>
      <p:sp>
        <p:nvSpPr>
          <p:cNvPr id="5" name="Footer Placeholder 4">
            <a:extLst>
              <a:ext uri="{FF2B5EF4-FFF2-40B4-BE49-F238E27FC236}">
                <a16:creationId xmlns:a16="http://schemas.microsoft.com/office/drawing/2014/main" id="{46855CC8-276B-4982-866D-E95F2E65F53D}"/>
              </a:ext>
            </a:extLst>
          </p:cNvPr>
          <p:cNvSpPr>
            <a:spLocks noGrp="1"/>
          </p:cNvSpPr>
          <p:nvPr>
            <p:ph type="ftr" sz="quarter" idx="11"/>
          </p:nvPr>
        </p:nvSpPr>
        <p:spPr/>
        <p:txBody>
          <a:bodyPr/>
          <a:lstStyle>
            <a:lvl1pPr>
              <a:defRPr>
                <a:solidFill>
                  <a:srgbClr val="D1EAEE"/>
                </a:solidFill>
              </a:defRPr>
            </a:lvl1pPr>
          </a:lstStyle>
          <a:p>
            <a:endParaRPr/>
          </a:p>
        </p:txBody>
      </p:sp>
      <p:sp>
        <p:nvSpPr>
          <p:cNvPr id="6" name="Slide Number Placeholder 5">
            <a:extLst>
              <a:ext uri="{FF2B5EF4-FFF2-40B4-BE49-F238E27FC236}">
                <a16:creationId xmlns:a16="http://schemas.microsoft.com/office/drawing/2014/main" id="{CDE439D6-4287-4D08-AE8F-3CAD9CE360E0}"/>
              </a:ext>
            </a:extLst>
          </p:cNvPr>
          <p:cNvSpPr>
            <a:spLocks noGrp="1"/>
          </p:cNvSpPr>
          <p:nvPr>
            <p:ph type="sldNum" sz="quarter" idx="12"/>
          </p:nvPr>
        </p:nvSpPr>
        <p:spPr/>
        <p:txBody>
          <a:bodyPr/>
          <a:lstStyle>
            <a:lvl1pPr>
              <a:defRPr>
                <a:solidFill>
                  <a:srgbClr val="D1EAEE"/>
                </a:solidFill>
              </a:defRPr>
            </a:lvl1pPr>
          </a:lstStyle>
          <a:p>
            <a:fld id="{38D85978-9D08-4C10-8446-860AE944F005}" type="slidenum">
              <a:rPr lang="en-GB" altLang="en-US"/>
              <a:pPr/>
              <a:t>‹#›</a:t>
            </a:fld>
            <a:endParaRPr lang="en-GB" altLang="en-US"/>
          </a:p>
        </p:txBody>
      </p:sp>
    </p:spTree>
    <p:extLst>
      <p:ext uri="{BB962C8B-B14F-4D97-AF65-F5344CB8AC3E}">
        <p14:creationId xmlns:p14="http://schemas.microsoft.com/office/powerpoint/2010/main" val="11501857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noProof="1"/>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9">
            <a:extLst>
              <a:ext uri="{FF2B5EF4-FFF2-40B4-BE49-F238E27FC236}">
                <a16:creationId xmlns:a16="http://schemas.microsoft.com/office/drawing/2014/main" id="{B3D44141-B0FA-4E99-BEFC-FBBF89776A6F}"/>
              </a:ext>
            </a:extLst>
          </p:cNvPr>
          <p:cNvSpPr>
            <a:spLocks noGrp="1"/>
          </p:cNvSpPr>
          <p:nvPr>
            <p:ph type="dt" sz="half" idx="10"/>
          </p:nvPr>
        </p:nvSpPr>
        <p:spPr/>
        <p:txBody>
          <a:bodyPr/>
          <a:lstStyle>
            <a:lvl1pPr>
              <a:defRPr/>
            </a:lvl1pPr>
          </a:lstStyle>
          <a:p>
            <a:endParaRPr/>
          </a:p>
        </p:txBody>
      </p:sp>
      <p:sp>
        <p:nvSpPr>
          <p:cNvPr id="6" name="Footer Placeholder 21">
            <a:extLst>
              <a:ext uri="{FF2B5EF4-FFF2-40B4-BE49-F238E27FC236}">
                <a16:creationId xmlns:a16="http://schemas.microsoft.com/office/drawing/2014/main" id="{CC009DEC-C9AD-4FF2-9213-AF74622F6808}"/>
              </a:ext>
            </a:extLst>
          </p:cNvPr>
          <p:cNvSpPr>
            <a:spLocks noGrp="1"/>
          </p:cNvSpPr>
          <p:nvPr>
            <p:ph type="ftr" sz="quarter" idx="11"/>
          </p:nvPr>
        </p:nvSpPr>
        <p:spPr/>
        <p:txBody>
          <a:bodyPr/>
          <a:lstStyle>
            <a:lvl1pPr>
              <a:defRPr/>
            </a:lvl1pPr>
          </a:lstStyle>
          <a:p>
            <a:endParaRPr/>
          </a:p>
        </p:txBody>
      </p:sp>
      <p:sp>
        <p:nvSpPr>
          <p:cNvPr id="7" name="Slide Number Placeholder 17">
            <a:extLst>
              <a:ext uri="{FF2B5EF4-FFF2-40B4-BE49-F238E27FC236}">
                <a16:creationId xmlns:a16="http://schemas.microsoft.com/office/drawing/2014/main" id="{4C137142-B3A1-419D-9F99-A1E606D85241}"/>
              </a:ext>
            </a:extLst>
          </p:cNvPr>
          <p:cNvSpPr>
            <a:spLocks noGrp="1"/>
          </p:cNvSpPr>
          <p:nvPr>
            <p:ph type="sldNum" sz="quarter" idx="12"/>
          </p:nvPr>
        </p:nvSpPr>
        <p:spPr/>
        <p:txBody>
          <a:bodyPr/>
          <a:lstStyle>
            <a:lvl1pPr>
              <a:defRPr/>
            </a:lvl1pPr>
          </a:lstStyle>
          <a:p>
            <a:fld id="{F0F81EC4-5FAC-4023-88B1-ACC84532C1D4}" type="slidenum">
              <a:rPr lang="en-GB" altLang="en-US"/>
              <a:pPr/>
              <a:t>‹#›</a:t>
            </a:fld>
            <a:endParaRPr lang="en-GB" altLang="en-US"/>
          </a:p>
        </p:txBody>
      </p:sp>
    </p:spTree>
    <p:extLst>
      <p:ext uri="{BB962C8B-B14F-4D97-AF65-F5344CB8AC3E}">
        <p14:creationId xmlns:p14="http://schemas.microsoft.com/office/powerpoint/2010/main" val="8056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noProof="1"/>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noProof="1"/>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9">
            <a:extLst>
              <a:ext uri="{FF2B5EF4-FFF2-40B4-BE49-F238E27FC236}">
                <a16:creationId xmlns:a16="http://schemas.microsoft.com/office/drawing/2014/main" id="{0DEC82D7-011C-4A2D-B12E-56F393DF9FB2}"/>
              </a:ext>
            </a:extLst>
          </p:cNvPr>
          <p:cNvSpPr>
            <a:spLocks noGrp="1"/>
          </p:cNvSpPr>
          <p:nvPr>
            <p:ph type="dt" sz="half" idx="10"/>
          </p:nvPr>
        </p:nvSpPr>
        <p:spPr/>
        <p:txBody>
          <a:bodyPr/>
          <a:lstStyle>
            <a:lvl1pPr>
              <a:defRPr/>
            </a:lvl1pPr>
          </a:lstStyle>
          <a:p>
            <a:endParaRPr/>
          </a:p>
        </p:txBody>
      </p:sp>
      <p:sp>
        <p:nvSpPr>
          <p:cNvPr id="8" name="Footer Placeholder 21">
            <a:extLst>
              <a:ext uri="{FF2B5EF4-FFF2-40B4-BE49-F238E27FC236}">
                <a16:creationId xmlns:a16="http://schemas.microsoft.com/office/drawing/2014/main" id="{E0DA2D60-068B-4328-8DFC-156AA1D94832}"/>
              </a:ext>
            </a:extLst>
          </p:cNvPr>
          <p:cNvSpPr>
            <a:spLocks noGrp="1"/>
          </p:cNvSpPr>
          <p:nvPr>
            <p:ph type="ftr" sz="quarter" idx="11"/>
          </p:nvPr>
        </p:nvSpPr>
        <p:spPr/>
        <p:txBody>
          <a:bodyPr/>
          <a:lstStyle>
            <a:lvl1pPr>
              <a:defRPr/>
            </a:lvl1pPr>
          </a:lstStyle>
          <a:p>
            <a:endParaRPr/>
          </a:p>
        </p:txBody>
      </p:sp>
      <p:sp>
        <p:nvSpPr>
          <p:cNvPr id="9" name="Slide Number Placeholder 17">
            <a:extLst>
              <a:ext uri="{FF2B5EF4-FFF2-40B4-BE49-F238E27FC236}">
                <a16:creationId xmlns:a16="http://schemas.microsoft.com/office/drawing/2014/main" id="{115007DC-B7C2-4DAB-9E1E-147F230B9D66}"/>
              </a:ext>
            </a:extLst>
          </p:cNvPr>
          <p:cNvSpPr>
            <a:spLocks noGrp="1"/>
          </p:cNvSpPr>
          <p:nvPr>
            <p:ph type="sldNum" sz="quarter" idx="12"/>
          </p:nvPr>
        </p:nvSpPr>
        <p:spPr/>
        <p:txBody>
          <a:bodyPr/>
          <a:lstStyle>
            <a:lvl1pPr>
              <a:defRPr/>
            </a:lvl1pPr>
          </a:lstStyle>
          <a:p>
            <a:fld id="{68D06256-B0C9-4DF2-9516-47C89D667D9A}" type="slidenum">
              <a:rPr lang="en-GB" altLang="en-US"/>
              <a:pPr/>
              <a:t>‹#›</a:t>
            </a:fld>
            <a:endParaRPr lang="en-GB" altLang="en-US"/>
          </a:p>
        </p:txBody>
      </p:sp>
    </p:spTree>
    <p:extLst>
      <p:ext uri="{BB962C8B-B14F-4D97-AF65-F5344CB8AC3E}">
        <p14:creationId xmlns:p14="http://schemas.microsoft.com/office/powerpoint/2010/main" val="369847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noProof="1"/>
              <a:t>Click to edit Master title style</a:t>
            </a:r>
          </a:p>
        </p:txBody>
      </p:sp>
      <p:sp>
        <p:nvSpPr>
          <p:cNvPr id="3" name="Date Placeholder 9">
            <a:extLst>
              <a:ext uri="{FF2B5EF4-FFF2-40B4-BE49-F238E27FC236}">
                <a16:creationId xmlns:a16="http://schemas.microsoft.com/office/drawing/2014/main" id="{2A039452-7581-4E3F-8817-B9A3ED145CF3}"/>
              </a:ext>
            </a:extLst>
          </p:cNvPr>
          <p:cNvSpPr>
            <a:spLocks noGrp="1"/>
          </p:cNvSpPr>
          <p:nvPr>
            <p:ph type="dt" sz="half" idx="10"/>
          </p:nvPr>
        </p:nvSpPr>
        <p:spPr/>
        <p:txBody>
          <a:bodyPr/>
          <a:lstStyle>
            <a:lvl1pPr>
              <a:defRPr/>
            </a:lvl1pPr>
          </a:lstStyle>
          <a:p>
            <a:endParaRPr/>
          </a:p>
        </p:txBody>
      </p:sp>
      <p:sp>
        <p:nvSpPr>
          <p:cNvPr id="4" name="Footer Placeholder 21">
            <a:extLst>
              <a:ext uri="{FF2B5EF4-FFF2-40B4-BE49-F238E27FC236}">
                <a16:creationId xmlns:a16="http://schemas.microsoft.com/office/drawing/2014/main" id="{23C6B0F7-158C-4354-98AA-02561A638CA3}"/>
              </a:ext>
            </a:extLst>
          </p:cNvPr>
          <p:cNvSpPr>
            <a:spLocks noGrp="1"/>
          </p:cNvSpPr>
          <p:nvPr>
            <p:ph type="ftr" sz="quarter" idx="11"/>
          </p:nvPr>
        </p:nvSpPr>
        <p:spPr/>
        <p:txBody>
          <a:bodyPr/>
          <a:lstStyle>
            <a:lvl1pPr>
              <a:defRPr/>
            </a:lvl1pPr>
          </a:lstStyle>
          <a:p>
            <a:endParaRPr/>
          </a:p>
        </p:txBody>
      </p:sp>
      <p:sp>
        <p:nvSpPr>
          <p:cNvPr id="5" name="Slide Number Placeholder 17">
            <a:extLst>
              <a:ext uri="{FF2B5EF4-FFF2-40B4-BE49-F238E27FC236}">
                <a16:creationId xmlns:a16="http://schemas.microsoft.com/office/drawing/2014/main" id="{7CF7370F-D377-4B01-AFD8-3DB4004F823F}"/>
              </a:ext>
            </a:extLst>
          </p:cNvPr>
          <p:cNvSpPr>
            <a:spLocks noGrp="1"/>
          </p:cNvSpPr>
          <p:nvPr>
            <p:ph type="sldNum" sz="quarter" idx="12"/>
          </p:nvPr>
        </p:nvSpPr>
        <p:spPr/>
        <p:txBody>
          <a:bodyPr/>
          <a:lstStyle>
            <a:lvl1pPr>
              <a:defRPr/>
            </a:lvl1pPr>
          </a:lstStyle>
          <a:p>
            <a:fld id="{BD37AB0B-A4F0-401E-A508-B87968FE3F3F}" type="slidenum">
              <a:rPr lang="en-GB" altLang="en-US"/>
              <a:pPr/>
              <a:t>‹#›</a:t>
            </a:fld>
            <a:endParaRPr lang="en-GB" altLang="en-US"/>
          </a:p>
        </p:txBody>
      </p:sp>
    </p:spTree>
    <p:extLst>
      <p:ext uri="{BB962C8B-B14F-4D97-AF65-F5344CB8AC3E}">
        <p14:creationId xmlns:p14="http://schemas.microsoft.com/office/powerpoint/2010/main" val="95423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A5F191BC-469F-4AC8-AAA7-8D8DA1CC1BB6}"/>
              </a:ext>
            </a:extLst>
          </p:cNvPr>
          <p:cNvSpPr>
            <a:spLocks noGrp="1"/>
          </p:cNvSpPr>
          <p:nvPr>
            <p:ph type="dt" sz="half" idx="10"/>
          </p:nvPr>
        </p:nvSpPr>
        <p:spPr/>
        <p:txBody>
          <a:bodyPr/>
          <a:lstStyle>
            <a:lvl1pPr>
              <a:defRPr/>
            </a:lvl1pPr>
          </a:lstStyle>
          <a:p>
            <a:endParaRPr/>
          </a:p>
        </p:txBody>
      </p:sp>
      <p:sp>
        <p:nvSpPr>
          <p:cNvPr id="3" name="Footer Placeholder 21">
            <a:extLst>
              <a:ext uri="{FF2B5EF4-FFF2-40B4-BE49-F238E27FC236}">
                <a16:creationId xmlns:a16="http://schemas.microsoft.com/office/drawing/2014/main" id="{9854CF9B-BE74-4E86-81C1-EB165B1B4C8F}"/>
              </a:ext>
            </a:extLst>
          </p:cNvPr>
          <p:cNvSpPr>
            <a:spLocks noGrp="1"/>
          </p:cNvSpPr>
          <p:nvPr>
            <p:ph type="ftr" sz="quarter" idx="11"/>
          </p:nvPr>
        </p:nvSpPr>
        <p:spPr/>
        <p:txBody>
          <a:bodyPr/>
          <a:lstStyle>
            <a:lvl1pPr>
              <a:defRPr/>
            </a:lvl1pPr>
          </a:lstStyle>
          <a:p>
            <a:endParaRPr/>
          </a:p>
        </p:txBody>
      </p:sp>
      <p:sp>
        <p:nvSpPr>
          <p:cNvPr id="4" name="Slide Number Placeholder 17">
            <a:extLst>
              <a:ext uri="{FF2B5EF4-FFF2-40B4-BE49-F238E27FC236}">
                <a16:creationId xmlns:a16="http://schemas.microsoft.com/office/drawing/2014/main" id="{4CE86A9C-CD78-489B-8335-1C777AA9AC30}"/>
              </a:ext>
            </a:extLst>
          </p:cNvPr>
          <p:cNvSpPr>
            <a:spLocks noGrp="1"/>
          </p:cNvSpPr>
          <p:nvPr>
            <p:ph type="sldNum" sz="quarter" idx="12"/>
          </p:nvPr>
        </p:nvSpPr>
        <p:spPr/>
        <p:txBody>
          <a:bodyPr/>
          <a:lstStyle>
            <a:lvl1pPr>
              <a:defRPr/>
            </a:lvl1pPr>
          </a:lstStyle>
          <a:p>
            <a:fld id="{CD94809F-A8C1-4FD6-9D6B-E3F34E4B2964}" type="slidenum">
              <a:rPr lang="en-GB" altLang="en-US"/>
              <a:pPr/>
              <a:t>‹#›</a:t>
            </a:fld>
            <a:endParaRPr lang="en-GB" altLang="en-US"/>
          </a:p>
        </p:txBody>
      </p:sp>
    </p:spTree>
    <p:extLst>
      <p:ext uri="{BB962C8B-B14F-4D97-AF65-F5344CB8AC3E}">
        <p14:creationId xmlns:p14="http://schemas.microsoft.com/office/powerpoint/2010/main" val="422257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noProof="1"/>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noProof="1"/>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9">
            <a:extLst>
              <a:ext uri="{FF2B5EF4-FFF2-40B4-BE49-F238E27FC236}">
                <a16:creationId xmlns:a16="http://schemas.microsoft.com/office/drawing/2014/main" id="{19425FF8-1285-4235-B3A2-ED29410A0143}"/>
              </a:ext>
            </a:extLst>
          </p:cNvPr>
          <p:cNvSpPr>
            <a:spLocks noGrp="1"/>
          </p:cNvSpPr>
          <p:nvPr>
            <p:ph type="dt" sz="half" idx="10"/>
          </p:nvPr>
        </p:nvSpPr>
        <p:spPr/>
        <p:txBody>
          <a:bodyPr/>
          <a:lstStyle>
            <a:lvl1pPr>
              <a:defRPr/>
            </a:lvl1pPr>
          </a:lstStyle>
          <a:p>
            <a:endParaRPr/>
          </a:p>
        </p:txBody>
      </p:sp>
      <p:sp>
        <p:nvSpPr>
          <p:cNvPr id="6" name="Footer Placeholder 21">
            <a:extLst>
              <a:ext uri="{FF2B5EF4-FFF2-40B4-BE49-F238E27FC236}">
                <a16:creationId xmlns:a16="http://schemas.microsoft.com/office/drawing/2014/main" id="{CC8672E5-F33A-425F-B238-8E8A78439527}"/>
              </a:ext>
            </a:extLst>
          </p:cNvPr>
          <p:cNvSpPr>
            <a:spLocks noGrp="1"/>
          </p:cNvSpPr>
          <p:nvPr>
            <p:ph type="ftr" sz="quarter" idx="11"/>
          </p:nvPr>
        </p:nvSpPr>
        <p:spPr/>
        <p:txBody>
          <a:bodyPr/>
          <a:lstStyle>
            <a:lvl1pPr>
              <a:defRPr/>
            </a:lvl1pPr>
          </a:lstStyle>
          <a:p>
            <a:endParaRPr/>
          </a:p>
        </p:txBody>
      </p:sp>
      <p:sp>
        <p:nvSpPr>
          <p:cNvPr id="7" name="Slide Number Placeholder 17">
            <a:extLst>
              <a:ext uri="{FF2B5EF4-FFF2-40B4-BE49-F238E27FC236}">
                <a16:creationId xmlns:a16="http://schemas.microsoft.com/office/drawing/2014/main" id="{77433FDE-4AC5-4054-9500-21FD6176252D}"/>
              </a:ext>
            </a:extLst>
          </p:cNvPr>
          <p:cNvSpPr>
            <a:spLocks noGrp="1"/>
          </p:cNvSpPr>
          <p:nvPr>
            <p:ph type="sldNum" sz="quarter" idx="12"/>
          </p:nvPr>
        </p:nvSpPr>
        <p:spPr/>
        <p:txBody>
          <a:bodyPr/>
          <a:lstStyle>
            <a:lvl1pPr>
              <a:defRPr/>
            </a:lvl1pPr>
          </a:lstStyle>
          <a:p>
            <a:fld id="{519CBFDB-9135-4E89-AADC-5A0CA63BBA73}" type="slidenum">
              <a:rPr lang="en-GB" altLang="en-US"/>
              <a:pPr/>
              <a:t>‹#›</a:t>
            </a:fld>
            <a:endParaRPr lang="en-GB" altLang="en-US"/>
          </a:p>
        </p:txBody>
      </p:sp>
    </p:spTree>
    <p:extLst>
      <p:ext uri="{BB962C8B-B14F-4D97-AF65-F5344CB8AC3E}">
        <p14:creationId xmlns:p14="http://schemas.microsoft.com/office/powerpoint/2010/main" val="200192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4CC2CC7E-F1D7-4E4F-99D7-B6EF6691DE07}"/>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buFontTx/>
              <a:buNone/>
              <a:defRPr/>
            </a:pPr>
            <a:endParaRPr lang="en-US" sz="1800" dirty="0"/>
          </a:p>
        </p:txBody>
      </p:sp>
      <p:sp>
        <p:nvSpPr>
          <p:cNvPr id="6" name="Right Triangle 5">
            <a:extLst>
              <a:ext uri="{FF2B5EF4-FFF2-40B4-BE49-F238E27FC236}">
                <a16:creationId xmlns:a16="http://schemas.microsoft.com/office/drawing/2014/main" id="{FEF7A774-F32E-4BA4-AC76-3083A0D4E826}"/>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ltLang="x-none" sz="1800" noProof="1">
              <a:solidFill>
                <a:srgbClr val="FFFFFF"/>
              </a:solidFill>
            </a:endParaRPr>
          </a:p>
        </p:txBody>
      </p:sp>
      <p:sp>
        <p:nvSpPr>
          <p:cNvPr id="7" name="Freeform 15">
            <a:extLst>
              <a:ext uri="{FF2B5EF4-FFF2-40B4-BE49-F238E27FC236}">
                <a16:creationId xmlns:a16="http://schemas.microsoft.com/office/drawing/2014/main" id="{DCCA0839-C144-4FC7-8485-9BC3EF5616C8}"/>
              </a:ext>
            </a:extLst>
          </p:cNvPr>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buFontTx/>
              <a:buNone/>
              <a:defRPr/>
            </a:pPr>
            <a:endParaRPr lang="en-US" sz="1800" dirty="0">
              <a:latin typeface="+mn-lt"/>
            </a:endParaRPr>
          </a:p>
        </p:txBody>
      </p:sp>
      <p:sp>
        <p:nvSpPr>
          <p:cNvPr id="8" name="Freeform 16">
            <a:extLst>
              <a:ext uri="{FF2B5EF4-FFF2-40B4-BE49-F238E27FC236}">
                <a16:creationId xmlns:a16="http://schemas.microsoft.com/office/drawing/2014/main" id="{E7703C67-6DEF-4AC8-A66C-7A8923483CF1}"/>
              </a:ext>
            </a:extLst>
          </p:cNvPr>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buFontTx/>
              <a:buNone/>
              <a:defRPr/>
            </a:pPr>
            <a:endParaRPr lang="en-US" sz="1800" dirty="0">
              <a:latin typeface="+mn-lt"/>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noProof="1"/>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noProof="1"/>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a:extLst>
              <a:ext uri="{FF2B5EF4-FFF2-40B4-BE49-F238E27FC236}">
                <a16:creationId xmlns:a16="http://schemas.microsoft.com/office/drawing/2014/main" id="{CCA3F653-6D63-4B78-9DE4-B9B4C0E0D3A0}"/>
              </a:ext>
            </a:extLst>
          </p:cNvPr>
          <p:cNvSpPr>
            <a:spLocks noGrp="1"/>
          </p:cNvSpPr>
          <p:nvPr>
            <p:ph type="dt" sz="half" idx="10"/>
          </p:nvPr>
        </p:nvSpPr>
        <p:spPr/>
        <p:txBody>
          <a:bodyPr/>
          <a:lstStyle>
            <a:lvl1pPr>
              <a:defRPr/>
            </a:lvl1pPr>
          </a:lstStyle>
          <a:p>
            <a:endParaRPr/>
          </a:p>
        </p:txBody>
      </p:sp>
      <p:sp>
        <p:nvSpPr>
          <p:cNvPr id="10" name="Footer Placeholder 5">
            <a:extLst>
              <a:ext uri="{FF2B5EF4-FFF2-40B4-BE49-F238E27FC236}">
                <a16:creationId xmlns:a16="http://schemas.microsoft.com/office/drawing/2014/main" id="{9BC723C5-88AB-44A0-8443-2D6F3AFB309F}"/>
              </a:ext>
            </a:extLst>
          </p:cNvPr>
          <p:cNvSpPr>
            <a:spLocks noGrp="1"/>
          </p:cNvSpPr>
          <p:nvPr>
            <p:ph type="ftr" sz="quarter" idx="11"/>
          </p:nvPr>
        </p:nvSpPr>
        <p:spPr/>
        <p:txBody>
          <a:bodyPr/>
          <a:lstStyle>
            <a:lvl1pPr>
              <a:defRPr/>
            </a:lvl1pPr>
          </a:lstStyle>
          <a:p>
            <a:endParaRPr/>
          </a:p>
        </p:txBody>
      </p:sp>
      <p:sp>
        <p:nvSpPr>
          <p:cNvPr id="11" name="Slide Number Placeholder 6">
            <a:extLst>
              <a:ext uri="{FF2B5EF4-FFF2-40B4-BE49-F238E27FC236}">
                <a16:creationId xmlns:a16="http://schemas.microsoft.com/office/drawing/2014/main" id="{661CB778-3780-45DF-AF8C-1CBA18686DD7}"/>
              </a:ext>
            </a:extLst>
          </p:cNvPr>
          <p:cNvSpPr>
            <a:spLocks noGrp="1"/>
          </p:cNvSpPr>
          <p:nvPr>
            <p:ph type="sldNum" sz="quarter" idx="12"/>
          </p:nvPr>
        </p:nvSpPr>
        <p:spPr>
          <a:xfrm>
            <a:off x="10769600" y="6356351"/>
            <a:ext cx="812800" cy="365125"/>
          </a:xfrm>
        </p:spPr>
        <p:txBody>
          <a:bodyPr/>
          <a:lstStyle>
            <a:lvl1pPr>
              <a:defRPr/>
            </a:lvl1pPr>
          </a:lstStyle>
          <a:p>
            <a:fld id="{201DEB76-4636-49DD-8F69-97E81AC75300}" type="slidenum">
              <a:rPr lang="en-GB" altLang="en-US"/>
              <a:pPr/>
              <a:t>‹#›</a:t>
            </a:fld>
            <a:endParaRPr lang="en-GB" altLang="en-US"/>
          </a:p>
        </p:txBody>
      </p:sp>
    </p:spTree>
    <p:extLst>
      <p:ext uri="{BB962C8B-B14F-4D97-AF65-F5344CB8AC3E}">
        <p14:creationId xmlns:p14="http://schemas.microsoft.com/office/powerpoint/2010/main" val="252888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D4D054C-BB11-4824-A4BB-D6D4A6ECAA0C}"/>
              </a:ext>
            </a:extLst>
          </p:cNvPr>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buFontTx/>
              <a:buNone/>
              <a:defRPr/>
            </a:pPr>
            <a:endParaRPr lang="en-US" sz="1800" dirty="0">
              <a:latin typeface="+mn-lt"/>
            </a:endParaRPr>
          </a:p>
        </p:txBody>
      </p:sp>
      <p:sp>
        <p:nvSpPr>
          <p:cNvPr id="8" name="Freeform 7">
            <a:extLst>
              <a:ext uri="{FF2B5EF4-FFF2-40B4-BE49-F238E27FC236}">
                <a16:creationId xmlns:a16="http://schemas.microsoft.com/office/drawing/2014/main" id="{28E4054B-143F-42A9-B912-919B8C33F3EA}"/>
              </a:ext>
            </a:extLst>
          </p:cNvPr>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buFontTx/>
              <a:buNone/>
              <a:defRPr/>
            </a:pPr>
            <a:endParaRPr lang="en-US" sz="1800" dirty="0">
              <a:latin typeface="+mn-lt"/>
            </a:endParaRPr>
          </a:p>
        </p:txBody>
      </p:sp>
      <p:sp>
        <p:nvSpPr>
          <p:cNvPr id="1028" name="Title Placeholder 8">
            <a:extLst>
              <a:ext uri="{FF2B5EF4-FFF2-40B4-BE49-F238E27FC236}">
                <a16:creationId xmlns:a16="http://schemas.microsoft.com/office/drawing/2014/main" id="{1C2F7167-4A14-4A1F-8673-FF3AF6CC28F1}"/>
              </a:ext>
            </a:extLst>
          </p:cNvPr>
          <p:cNvSpPr>
            <a:spLocks noGrp="1" noChangeArrowheads="1"/>
          </p:cNvSpPr>
          <p:nvPr>
            <p:ph type="title" idx="4294967295"/>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B7B3A14B-A728-4DD3-866E-BD06C1C9B6C1}"/>
              </a:ext>
            </a:extLst>
          </p:cNvPr>
          <p:cNvSpPr>
            <a:spLocks noGrp="1" noChangeArrowheads="1"/>
          </p:cNvSpPr>
          <p:nvPr>
            <p:ph type="body" idx="4294967295"/>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E52FFBC-19B8-46C0-9680-734934F91DF0}"/>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defRPr sz="1200" noProof="1" dirty="0">
                <a:solidFill>
                  <a:srgbClr val="045C75"/>
                </a:solidFill>
              </a:defRPr>
            </a:lvl1pPr>
          </a:lstStyle>
          <a:p>
            <a:endParaRPr/>
          </a:p>
        </p:txBody>
      </p:sp>
      <p:sp>
        <p:nvSpPr>
          <p:cNvPr id="22" name="Footer Placeholder 21">
            <a:extLst>
              <a:ext uri="{FF2B5EF4-FFF2-40B4-BE49-F238E27FC236}">
                <a16:creationId xmlns:a16="http://schemas.microsoft.com/office/drawing/2014/main" id="{B311B6B6-D82B-4E7F-9DA1-5AD59F8C080D}"/>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defRPr sz="1200" noProof="1" dirty="0">
                <a:solidFill>
                  <a:srgbClr val="045C75"/>
                </a:solidFill>
              </a:defRPr>
            </a:lvl1pPr>
          </a:lstStyle>
          <a:p>
            <a:endParaRPr/>
          </a:p>
        </p:txBody>
      </p:sp>
      <p:sp>
        <p:nvSpPr>
          <p:cNvPr id="18" name="Slide Number Placeholder 17">
            <a:extLst>
              <a:ext uri="{FF2B5EF4-FFF2-40B4-BE49-F238E27FC236}">
                <a16:creationId xmlns:a16="http://schemas.microsoft.com/office/drawing/2014/main" id="{9FDAFEF9-81E9-4A3E-8AC3-ADE52A398FEE}"/>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BFE6E757-3785-4B99-B0F2-E5091BC4D0D1}" type="slidenum">
              <a:rPr lang="en-GB" altLang="en-US"/>
              <a:pPr/>
              <a:t>‹#›</a:t>
            </a:fld>
            <a:endParaRPr lang="en-GB" altLang="en-US"/>
          </a:p>
        </p:txBody>
      </p:sp>
      <p:grpSp>
        <p:nvGrpSpPr>
          <p:cNvPr id="1033" name="Group 1">
            <a:extLst>
              <a:ext uri="{FF2B5EF4-FFF2-40B4-BE49-F238E27FC236}">
                <a16:creationId xmlns:a16="http://schemas.microsoft.com/office/drawing/2014/main" id="{0F7BB0E3-DC49-4DFF-96F8-839E126864A4}"/>
              </a:ext>
            </a:extLst>
          </p:cNvPr>
          <p:cNvGrpSpPr/>
          <p:nvPr/>
        </p:nvGrpSpPr>
        <p:grpSpPr>
          <a:xfrm>
            <a:off x="-25399" y="203200"/>
            <a:ext cx="12240684" cy="647701"/>
            <a:chOff x="-19045" y="216550"/>
            <a:chExt cx="9180548" cy="649224"/>
          </a:xfrm>
        </p:grpSpPr>
        <p:sp>
          <p:nvSpPr>
            <p:cNvPr id="12" name="Freeform 11">
              <a:extLst>
                <a:ext uri="{FF2B5EF4-FFF2-40B4-BE49-F238E27FC236}">
                  <a16:creationId xmlns:a16="http://schemas.microsoft.com/office/drawing/2014/main" id="{A733B142-1405-40C4-B753-B9426714C444}"/>
                </a:ext>
              </a:extLst>
            </p:cNvPr>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endParaRPr lang="en-US" altLang="x-none" sz="1800" noProof="1"/>
            </a:p>
          </p:txBody>
        </p:sp>
        <p:sp>
          <p:nvSpPr>
            <p:cNvPr id="13" name="Freeform 12">
              <a:extLst>
                <a:ext uri="{FF2B5EF4-FFF2-40B4-BE49-F238E27FC236}">
                  <a16:creationId xmlns:a16="http://schemas.microsoft.com/office/drawing/2014/main" id="{156F0CA6-5A09-4345-928D-F9375A68BDEF}"/>
                </a:ext>
              </a:extLst>
            </p:cNvPr>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endParaRPr lang="en-US" altLang="x-none" sz="1800" noProof="1"/>
            </a:p>
          </p:txBody>
        </p:sp>
      </p:grpSp>
    </p:spTree>
    <p:extLst>
      <p:ext uri="{BB962C8B-B14F-4D97-AF65-F5344CB8AC3E}">
        <p14:creationId xmlns:p14="http://schemas.microsoft.com/office/powerpoint/2010/main" val="3888159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3CDBB8F-EA23-4C19-8AA7-0F9D4EE42D01}"/>
              </a:ext>
            </a:extLst>
          </p:cNvPr>
          <p:cNvSpPr>
            <a:spLocks noGrp="1" noChangeArrowheads="1"/>
          </p:cNvSpPr>
          <p:nvPr>
            <p:ph type="ctrTitle"/>
          </p:nvPr>
        </p:nvSpPr>
        <p:spPr>
          <a:xfrm>
            <a:off x="2674523" y="1151074"/>
            <a:ext cx="7772400" cy="1189038"/>
          </a:xfrm>
        </p:spPr>
        <p:txBody>
          <a:bodyPr>
            <a:normAutofit fontScale="90000"/>
          </a:bodyPr>
          <a:lstStyle/>
          <a:p>
            <a:pPr eaLnBrk="1" fontAlgn="auto" hangingPunct="1">
              <a:spcAft>
                <a:spcPts val="0"/>
              </a:spcAft>
              <a:defRPr/>
            </a:pPr>
            <a:r>
              <a:rPr lang="en-GB" dirty="0">
                <a:latin typeface="XCCW Joined 1a" pitchFamily="66" charset="0"/>
              </a:rPr>
              <a:t>Welcome to Primary Five</a:t>
            </a:r>
          </a:p>
        </p:txBody>
      </p:sp>
      <p:sp>
        <p:nvSpPr>
          <p:cNvPr id="7170" name="Rectangle 3">
            <a:extLst>
              <a:ext uri="{FF2B5EF4-FFF2-40B4-BE49-F238E27FC236}">
                <a16:creationId xmlns:a16="http://schemas.microsoft.com/office/drawing/2014/main" id="{1DDBE795-420E-4C1C-928B-16EEB5B4F91F}"/>
              </a:ext>
            </a:extLst>
          </p:cNvPr>
          <p:cNvSpPr>
            <a:spLocks noGrp="1" noChangeArrowheads="1"/>
          </p:cNvSpPr>
          <p:nvPr>
            <p:ph type="subTitle" idx="1"/>
          </p:nvPr>
        </p:nvSpPr>
        <p:spPr>
          <a:xfrm>
            <a:off x="5711483" y="3017959"/>
            <a:ext cx="4735440" cy="1752600"/>
          </a:xfrm>
        </p:spPr>
        <p:txBody>
          <a:bodyPr/>
          <a:lstStyle/>
          <a:p>
            <a:pPr marR="0" eaLnBrk="1" hangingPunct="1"/>
            <a:r>
              <a:rPr lang="en-GB" altLang="en-US" sz="3200" b="1" dirty="0">
                <a:latin typeface="XCCW Joined 1a" pitchFamily="66" charset="0"/>
              </a:rPr>
              <a:t>A Guide for Parents</a:t>
            </a:r>
          </a:p>
          <a:p>
            <a:pPr marR="0" eaLnBrk="1" hangingPunct="1"/>
            <a:endParaRPr lang="en-GB" altLang="en-US" b="1" dirty="0">
              <a:latin typeface="Comic Sans MS" panose="030F0702030302020204" pitchFamily="66" charset="0"/>
            </a:endParaRPr>
          </a:p>
        </p:txBody>
      </p:sp>
      <p:pic>
        <p:nvPicPr>
          <p:cNvPr id="7171" name="Picture 8">
            <a:extLst>
              <a:ext uri="{FF2B5EF4-FFF2-40B4-BE49-F238E27FC236}">
                <a16:creationId xmlns:a16="http://schemas.microsoft.com/office/drawing/2014/main" id="{C5CDAB96-05C6-440A-B7DA-4CA58F252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656" y="2108200"/>
            <a:ext cx="3995738"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9C460C-BE80-49CA-9178-D5DB07954BEC}"/>
              </a:ext>
            </a:extLst>
          </p:cNvPr>
          <p:cNvSpPr txBox="1"/>
          <p:nvPr/>
        </p:nvSpPr>
        <p:spPr>
          <a:xfrm>
            <a:off x="616634" y="197346"/>
            <a:ext cx="10958732" cy="6463308"/>
          </a:xfrm>
          <a:prstGeom prst="rect">
            <a:avLst/>
          </a:prstGeom>
          <a:noFill/>
        </p:spPr>
        <p:txBody>
          <a:bodyPr wrap="square" rtlCol="0">
            <a:spAutoFit/>
          </a:bodyPr>
          <a:lstStyle/>
          <a:p>
            <a:r>
              <a:rPr lang="en-GB" b="1" u="sng" dirty="0">
                <a:latin typeface="+mj-lt"/>
              </a:rPr>
              <a:t>Reading</a:t>
            </a:r>
            <a:r>
              <a:rPr lang="en-GB" b="1" dirty="0">
                <a:latin typeface="+mj-lt"/>
              </a:rPr>
              <a:t>:</a:t>
            </a:r>
          </a:p>
          <a:p>
            <a:endParaRPr lang="en-GB" dirty="0">
              <a:latin typeface="+mj-lt"/>
            </a:endParaRPr>
          </a:p>
          <a:p>
            <a:r>
              <a:rPr lang="en-GB" b="1" dirty="0">
                <a:latin typeface="+mj-lt"/>
              </a:rPr>
              <a:t>Reciprocal Reading</a:t>
            </a:r>
          </a:p>
          <a:p>
            <a:r>
              <a:rPr lang="en-GB" dirty="0">
                <a:latin typeface="+mj-lt"/>
              </a:rPr>
              <a:t>In Primary 5 the children will begin to become familiar with Reciprocal Reading which helps the children to use the key skills of clarifying, summarising, predicting and questioning in collaborative reading of texts.</a:t>
            </a:r>
          </a:p>
          <a:p>
            <a:endParaRPr lang="en-GB" dirty="0">
              <a:latin typeface="+mj-lt"/>
            </a:endParaRPr>
          </a:p>
          <a:p>
            <a:r>
              <a:rPr lang="en-GB" b="1" dirty="0">
                <a:latin typeface="+mj-lt"/>
              </a:rPr>
              <a:t>Shared and Modelled Reading</a:t>
            </a:r>
          </a:p>
          <a:p>
            <a:r>
              <a:rPr lang="en-GB" dirty="0">
                <a:latin typeface="+mj-lt"/>
              </a:rPr>
              <a:t>As a class we will be exploring whole class novels throughout the year. </a:t>
            </a:r>
            <a:r>
              <a:rPr lang="en-GB" dirty="0" smtClean="0">
                <a:latin typeface="+mj-lt"/>
              </a:rPr>
              <a:t>                                                                            We </a:t>
            </a:r>
            <a:r>
              <a:rPr lang="en-GB" dirty="0">
                <a:latin typeface="+mj-lt"/>
              </a:rPr>
              <a:t>are beginning with George’s Marvellous Medicine this half term</a:t>
            </a:r>
          </a:p>
          <a:p>
            <a:endParaRPr lang="en-GB" dirty="0">
              <a:latin typeface="+mj-lt"/>
            </a:endParaRPr>
          </a:p>
          <a:p>
            <a:r>
              <a:rPr lang="en-GB" b="1" dirty="0">
                <a:latin typeface="+mj-lt"/>
              </a:rPr>
              <a:t>Guided Reading</a:t>
            </a:r>
          </a:p>
          <a:p>
            <a:r>
              <a:rPr lang="en-GB" dirty="0">
                <a:latin typeface="+mj-lt"/>
                <a:cs typeface="Calibri" panose="020F0502020204030204" pitchFamily="34" charset="0"/>
              </a:rPr>
              <a:t>Guided reading sessions for each reading group will take place three times per week. Your child will be encouraged to take their reading book home each day as they will have reading practice at home. They will bring their book into school each day. Once the book has been completed then it will be quarantined for </a:t>
            </a:r>
            <a:r>
              <a:rPr lang="en-GB" dirty="0" smtClean="0">
                <a:latin typeface="+mj-lt"/>
                <a:cs typeface="Calibri" panose="020F0502020204030204" pitchFamily="34" charset="0"/>
              </a:rPr>
              <a:t>72 hours </a:t>
            </a:r>
            <a:r>
              <a:rPr lang="en-GB" dirty="0">
                <a:latin typeface="+mj-lt"/>
                <a:cs typeface="Calibri" panose="020F0502020204030204" pitchFamily="34" charset="0"/>
              </a:rPr>
              <a:t>before re it is returned to our book stock. Please ensure that your child returns their reading book to the school each day.  We cannot issue a new book until the current book is returned. If a book is lost you will be required to make a financial contribution to its replacement. </a:t>
            </a:r>
          </a:p>
          <a:p>
            <a:endParaRPr lang="en-GB" dirty="0">
              <a:latin typeface="+mj-lt"/>
              <a:cs typeface="Calibri" panose="020F0502020204030204" pitchFamily="34" charset="0"/>
            </a:endParaRPr>
          </a:p>
          <a:p>
            <a:r>
              <a:rPr lang="en-GB" b="1" dirty="0">
                <a:latin typeface="+mj-lt"/>
                <a:cs typeface="Calibri" panose="020F0502020204030204" pitchFamily="34" charset="0"/>
              </a:rPr>
              <a:t>Extra Readers</a:t>
            </a:r>
          </a:p>
          <a:p>
            <a:r>
              <a:rPr lang="en-GB" dirty="0">
                <a:latin typeface="+mj-lt"/>
                <a:cs typeface="Calibri" panose="020F0502020204030204" pitchFamily="34" charset="0"/>
              </a:rPr>
              <a:t>Your child will also choose an extra reader to read with you at home. Reading along with your child at home will help them develop their love of reading. The children may choose longer books which should be completed within 10 days. The children will also have daily time in school to read independently.</a:t>
            </a:r>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846" y="1561540"/>
            <a:ext cx="3254689" cy="1755077"/>
          </a:xfrm>
          <a:prstGeom prst="rect">
            <a:avLst/>
          </a:prstGeom>
        </p:spPr>
      </p:pic>
    </p:spTree>
    <p:extLst>
      <p:ext uri="{BB962C8B-B14F-4D97-AF65-F5344CB8AC3E}">
        <p14:creationId xmlns:p14="http://schemas.microsoft.com/office/powerpoint/2010/main" val="2476198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40526F-43B9-4BB2-A488-7A180A70463C}"/>
              </a:ext>
            </a:extLst>
          </p:cNvPr>
          <p:cNvSpPr txBox="1"/>
          <p:nvPr/>
        </p:nvSpPr>
        <p:spPr>
          <a:xfrm>
            <a:off x="0" y="1103309"/>
            <a:ext cx="11071274" cy="4893647"/>
          </a:xfrm>
          <a:prstGeom prst="rect">
            <a:avLst/>
          </a:prstGeom>
          <a:noFill/>
        </p:spPr>
        <p:txBody>
          <a:bodyPr wrap="square" rtlCol="0">
            <a:spAutoFit/>
          </a:bodyPr>
          <a:lstStyle/>
          <a:p>
            <a:r>
              <a:rPr lang="en-US" sz="2400" b="1" u="sng" dirty="0">
                <a:latin typeface="+mj-lt"/>
              </a:rPr>
              <a:t>Tips to Help with your Child's Reading. </a:t>
            </a:r>
          </a:p>
          <a:p>
            <a:endParaRPr lang="en-US" sz="2400" dirty="0">
              <a:latin typeface="+mj-lt"/>
            </a:endParaRPr>
          </a:p>
          <a:p>
            <a:r>
              <a:rPr lang="en-US" sz="2400" dirty="0">
                <a:latin typeface="+mj-lt"/>
              </a:rPr>
              <a:t>Take 15 minutes every evening to read to/ along with your child </a:t>
            </a:r>
          </a:p>
          <a:p>
            <a:endParaRPr lang="en-US" sz="2400" dirty="0">
              <a:latin typeface="+mj-lt"/>
            </a:endParaRPr>
          </a:p>
          <a:p>
            <a:r>
              <a:rPr lang="en-US" sz="2400" dirty="0">
                <a:latin typeface="+mj-lt"/>
              </a:rPr>
              <a:t>Discuss what they are reading with them, ask them questions about the story, use the comprehension strategies we discussed earlier for example, can they </a:t>
            </a:r>
            <a:r>
              <a:rPr lang="en-US" sz="2400" dirty="0" err="1">
                <a:latin typeface="+mj-lt"/>
              </a:rPr>
              <a:t>summarise</a:t>
            </a:r>
            <a:r>
              <a:rPr lang="en-US" sz="2400" dirty="0">
                <a:latin typeface="+mj-lt"/>
              </a:rPr>
              <a:t> the story so far? Can they predict what they think will happen next? </a:t>
            </a:r>
          </a:p>
          <a:p>
            <a:endParaRPr lang="en-US" sz="2400" dirty="0">
              <a:latin typeface="+mj-lt"/>
            </a:endParaRPr>
          </a:p>
          <a:p>
            <a:r>
              <a:rPr lang="en-US" sz="2400" dirty="0">
                <a:latin typeface="+mj-lt"/>
              </a:rPr>
              <a:t>If there are any difficult words, tell them the word. </a:t>
            </a:r>
          </a:p>
          <a:p>
            <a:endParaRPr lang="en-US" sz="2400" dirty="0">
              <a:latin typeface="+mj-lt"/>
            </a:endParaRPr>
          </a:p>
          <a:p>
            <a:r>
              <a:rPr lang="en-US" sz="2400" dirty="0">
                <a:latin typeface="+mj-lt"/>
              </a:rPr>
              <a:t>If you feel that they should know the word, then bring them </a:t>
            </a:r>
            <a:endParaRPr lang="en-US" sz="2400" dirty="0" smtClean="0">
              <a:latin typeface="+mj-lt"/>
            </a:endParaRPr>
          </a:p>
          <a:p>
            <a:r>
              <a:rPr lang="en-US" sz="2400" dirty="0" smtClean="0">
                <a:latin typeface="+mj-lt"/>
              </a:rPr>
              <a:t>to </a:t>
            </a:r>
            <a:r>
              <a:rPr lang="en-US" sz="2400" dirty="0">
                <a:latin typeface="+mj-lt"/>
              </a:rPr>
              <a:t>the meaning of the story, use pictures if they are there</a:t>
            </a:r>
            <a:r>
              <a:rPr lang="en-US" sz="2400" dirty="0" smtClean="0">
                <a:latin typeface="+mj-lt"/>
              </a:rPr>
              <a:t>.</a:t>
            </a:r>
          </a:p>
          <a:p>
            <a:r>
              <a:rPr lang="en-US" sz="2400" dirty="0" smtClean="0">
                <a:latin typeface="+mj-lt"/>
              </a:rPr>
              <a:t> </a:t>
            </a:r>
            <a:r>
              <a:rPr lang="en-US" sz="2400" dirty="0">
                <a:latin typeface="+mj-lt"/>
              </a:rPr>
              <a:t>Look for any sounds that are familiar to them, use syllables as well.</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431"/>
          <a:stretch/>
        </p:blipFill>
        <p:spPr>
          <a:xfrm>
            <a:off x="8248025" y="3402824"/>
            <a:ext cx="3488921" cy="2893474"/>
          </a:xfrm>
          <a:prstGeom prst="rect">
            <a:avLst/>
          </a:prstGeom>
        </p:spPr>
      </p:pic>
    </p:spTree>
    <p:extLst>
      <p:ext uri="{BB962C8B-B14F-4D97-AF65-F5344CB8AC3E}">
        <p14:creationId xmlns:p14="http://schemas.microsoft.com/office/powerpoint/2010/main" val="1822717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F85372-AA65-47FB-AE08-7CE4C9ECF088}"/>
              </a:ext>
            </a:extLst>
          </p:cNvPr>
          <p:cNvSpPr txBox="1"/>
          <p:nvPr/>
        </p:nvSpPr>
        <p:spPr>
          <a:xfrm>
            <a:off x="351692" y="379828"/>
            <a:ext cx="11535508" cy="4093428"/>
          </a:xfrm>
          <a:prstGeom prst="rect">
            <a:avLst/>
          </a:prstGeom>
          <a:noFill/>
        </p:spPr>
        <p:txBody>
          <a:bodyPr wrap="square" rtlCol="0">
            <a:spAutoFit/>
          </a:bodyPr>
          <a:lstStyle/>
          <a:p>
            <a:r>
              <a:rPr lang="en-GB" sz="2000" b="1" u="sng" dirty="0">
                <a:latin typeface="+mj-lt"/>
              </a:rPr>
              <a:t>The World Around Us</a:t>
            </a:r>
          </a:p>
          <a:p>
            <a:endParaRPr lang="en-GB" sz="2000" dirty="0">
              <a:latin typeface="+mj-lt"/>
            </a:endParaRPr>
          </a:p>
          <a:p>
            <a:r>
              <a:rPr lang="en-GB" sz="2000" dirty="0">
                <a:latin typeface="+mj-lt"/>
              </a:rPr>
              <a:t>We will be studying one specific topic per half-term.</a:t>
            </a:r>
          </a:p>
          <a:p>
            <a:endParaRPr lang="en-GB" sz="2000" dirty="0">
              <a:latin typeface="+mj-lt"/>
            </a:endParaRPr>
          </a:p>
          <a:p>
            <a:r>
              <a:rPr lang="en-GB" sz="2000" dirty="0">
                <a:latin typeface="+mj-lt"/>
              </a:rPr>
              <a:t>These are the topics that we will study this year:</a:t>
            </a:r>
          </a:p>
          <a:p>
            <a:pPr marL="285750" indent="-285750">
              <a:buFont typeface="Wingdings" panose="05000000000000000000" pitchFamily="2" charset="2"/>
              <a:buChar char="Ø"/>
            </a:pPr>
            <a:r>
              <a:rPr lang="en-GB" sz="2000" dirty="0">
                <a:latin typeface="+mj-lt"/>
              </a:rPr>
              <a:t>Wonderful Me</a:t>
            </a:r>
          </a:p>
          <a:p>
            <a:pPr marL="285750" indent="-285750">
              <a:buFont typeface="Wingdings" panose="05000000000000000000" pitchFamily="2" charset="2"/>
              <a:buChar char="Ø"/>
            </a:pPr>
            <a:r>
              <a:rPr lang="en-GB" sz="2000" dirty="0">
                <a:latin typeface="+mj-lt"/>
              </a:rPr>
              <a:t>Rainforests</a:t>
            </a:r>
          </a:p>
          <a:p>
            <a:pPr marL="285750" indent="-285750">
              <a:buFont typeface="Wingdings" panose="05000000000000000000" pitchFamily="2" charset="2"/>
              <a:buChar char="Ø"/>
            </a:pPr>
            <a:r>
              <a:rPr lang="en-GB" sz="2000" dirty="0">
                <a:latin typeface="+mj-lt"/>
              </a:rPr>
              <a:t>Local Study on St Patrick and County Down</a:t>
            </a:r>
          </a:p>
          <a:p>
            <a:pPr marL="285750" indent="-285750">
              <a:buFont typeface="Wingdings" panose="05000000000000000000" pitchFamily="2" charset="2"/>
              <a:buChar char="Ø"/>
            </a:pPr>
            <a:r>
              <a:rPr lang="en-GB" sz="2000" dirty="0">
                <a:latin typeface="+mj-lt"/>
              </a:rPr>
              <a:t>Fairtrade</a:t>
            </a:r>
          </a:p>
          <a:p>
            <a:pPr marL="285750" indent="-285750">
              <a:buFont typeface="Wingdings" panose="05000000000000000000" pitchFamily="2" charset="2"/>
              <a:buChar char="Ø"/>
            </a:pPr>
            <a:r>
              <a:rPr lang="en-GB" sz="2000" dirty="0">
                <a:latin typeface="+mj-lt"/>
              </a:rPr>
              <a:t>Lost in Space</a:t>
            </a:r>
          </a:p>
          <a:p>
            <a:pPr marL="285750" indent="-285750">
              <a:buFont typeface="Wingdings" panose="05000000000000000000" pitchFamily="2" charset="2"/>
              <a:buChar char="Ø"/>
            </a:pPr>
            <a:endParaRPr lang="en-GB" sz="2000" dirty="0">
              <a:latin typeface="+mj-lt"/>
            </a:endParaRPr>
          </a:p>
          <a:p>
            <a:r>
              <a:rPr lang="en-GB" sz="2000" dirty="0">
                <a:latin typeface="+mj-lt"/>
              </a:rPr>
              <a:t>We use a thematic approach in studying our topics bringing in scientific, historical and geographical enquiry and also Literacy, Numeracy, Arts, ICT and PE.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561" y="1092335"/>
            <a:ext cx="2467536" cy="2434636"/>
          </a:xfrm>
          <a:prstGeom prst="rect">
            <a:avLst/>
          </a:prstGeom>
        </p:spPr>
      </p:pic>
    </p:spTree>
    <p:extLst>
      <p:ext uri="{BB962C8B-B14F-4D97-AF65-F5344CB8AC3E}">
        <p14:creationId xmlns:p14="http://schemas.microsoft.com/office/powerpoint/2010/main" val="2021115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DD867-37FA-44BC-B7E2-5AD61EBF376F}"/>
              </a:ext>
            </a:extLst>
          </p:cNvPr>
          <p:cNvSpPr txBox="1"/>
          <p:nvPr/>
        </p:nvSpPr>
        <p:spPr>
          <a:xfrm>
            <a:off x="407963" y="436098"/>
            <a:ext cx="11324492" cy="649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a:ea typeface="+mn-ea"/>
                <a:cs typeface="+mn-cs"/>
              </a:rPr>
              <a:t>ICT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In Primary 5 the children develop their skills in the following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Coding– unplugged and plugged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Publishing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Presenting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Managing Data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Film and Animation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Music and Sound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Art and Design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a:ea typeface="+mn-ea"/>
                <a:cs typeface="+mn-cs"/>
              </a:rPr>
              <a:t>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We are using the Primary </a:t>
            </a: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5 </a:t>
            </a:r>
            <a:r>
              <a:rPr kumimoji="0" lang="en-GB" sz="2000" b="0" i="0" u="none" strike="noStrike" kern="1200" cap="none" spc="0" normalizeH="0" baseline="0" noProof="0" dirty="0">
                <a:ln>
                  <a:noFill/>
                </a:ln>
                <a:solidFill>
                  <a:prstClr val="black"/>
                </a:solidFill>
                <a:effectLst/>
                <a:uLnTx/>
                <a:uFillTx/>
                <a:latin typeface="Calibri"/>
                <a:ea typeface="+mn-ea"/>
                <a:cs typeface="+mn-cs"/>
              </a:rPr>
              <a:t>Grow In Love Scheme which combines work on Scripture, Knowledge of the life of  Jesus and the Church and Sacraments and Prayer. This also involves an element of spiritual development through home learning, especially in our current preparations for First Communion</a:t>
            </a: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 We will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prstClr val="black"/>
                </a:solidFill>
                <a:latin typeface="Calibri"/>
              </a:rPr>
              <a:t>also be watching and participating with Mass online as part of our Communion preparation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Calibri"/>
              </a:rPr>
              <a:t>a</a:t>
            </a:r>
            <a:r>
              <a:rPr kumimoji="0" lang="en-GB" sz="2000" b="0" i="0" u="none" strike="noStrike" kern="1200" cap="none" spc="0" normalizeH="0" baseline="0" noProof="0" dirty="0" err="1" smtClean="0">
                <a:ln>
                  <a:noFill/>
                </a:ln>
                <a:solidFill>
                  <a:prstClr val="black"/>
                </a:solidFill>
                <a:effectLst/>
                <a:uLnTx/>
                <a:uFillTx/>
                <a:latin typeface="Calibri"/>
                <a:ea typeface="+mn-ea"/>
                <a:cs typeface="+mn-cs"/>
              </a:rPr>
              <a:t>nd</a:t>
            </a:r>
            <a:r>
              <a:rPr kumimoji="0" lang="en-GB" sz="2000" b="0" i="0" u="none" strike="noStrike" kern="1200" cap="none" spc="0" normalizeH="0" noProof="0" dirty="0" smtClean="0">
                <a:ln>
                  <a:noFill/>
                </a:ln>
                <a:solidFill>
                  <a:prstClr val="black"/>
                </a:solidFill>
                <a:effectLst/>
                <a:uLnTx/>
                <a:uFillTx/>
                <a:latin typeface="Calibri"/>
                <a:ea typeface="+mn-ea"/>
                <a:cs typeface="+mn-cs"/>
              </a:rPr>
              <a:t> throughout the year.</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Constantia"/>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9565" y="2106782"/>
            <a:ext cx="2285714" cy="200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3017" y="1713590"/>
            <a:ext cx="1838582" cy="24863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7626" y="5477454"/>
            <a:ext cx="1085182" cy="1109568"/>
          </a:xfrm>
          <a:prstGeom prst="rect">
            <a:avLst/>
          </a:prstGeom>
        </p:spPr>
      </p:pic>
    </p:spTree>
    <p:extLst>
      <p:ext uri="{BB962C8B-B14F-4D97-AF65-F5344CB8AC3E}">
        <p14:creationId xmlns:p14="http://schemas.microsoft.com/office/powerpoint/2010/main" val="1747089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31647-2CB7-4BD7-83BF-752D6DD7C703}"/>
              </a:ext>
            </a:extLst>
          </p:cNvPr>
          <p:cNvSpPr txBox="1"/>
          <p:nvPr/>
        </p:nvSpPr>
        <p:spPr>
          <a:xfrm>
            <a:off x="281354" y="393895"/>
            <a:ext cx="11619914" cy="3693319"/>
          </a:xfrm>
          <a:prstGeom prst="rect">
            <a:avLst/>
          </a:prstGeom>
          <a:noFill/>
        </p:spPr>
        <p:txBody>
          <a:bodyPr wrap="square" rtlCol="0">
            <a:spAutoFit/>
          </a:bodyPr>
          <a:lstStyle/>
          <a:p>
            <a:r>
              <a:rPr lang="en-GB" sz="2000" b="1" u="sng" dirty="0">
                <a:latin typeface="+mj-lt"/>
              </a:rPr>
              <a:t>PE</a:t>
            </a:r>
          </a:p>
          <a:p>
            <a:endParaRPr lang="en-GB" sz="2000" dirty="0">
              <a:latin typeface="+mj-lt"/>
            </a:endParaRPr>
          </a:p>
          <a:p>
            <a:r>
              <a:rPr lang="en-GB" sz="2000" dirty="0">
                <a:latin typeface="+mj-lt"/>
                <a:cs typeface="Calibri" panose="020F0502020204030204" pitchFamily="34" charset="0"/>
              </a:rPr>
              <a:t>Due to Covid-19 restrictions, children will be required to wear their P.E gear into school. This consists of plain, unmarked navy-blue leggings/jogging bottoms and a plain white t shirt.  </a:t>
            </a:r>
          </a:p>
          <a:p>
            <a:endParaRPr lang="en-GB" sz="2000" dirty="0">
              <a:latin typeface="+mj-lt"/>
              <a:cs typeface="Calibri" panose="020F0502020204030204" pitchFamily="34" charset="0"/>
            </a:endParaRPr>
          </a:p>
          <a:p>
            <a:r>
              <a:rPr lang="en-GB" sz="2000" dirty="0">
                <a:latin typeface="+mj-lt"/>
                <a:cs typeface="Calibri" panose="020F0502020204030204" pitchFamily="34" charset="0"/>
              </a:rPr>
              <a:t>Our P.E day will be on a </a:t>
            </a:r>
            <a:r>
              <a:rPr lang="en-GB" sz="2000" b="1" dirty="0">
                <a:latin typeface="+mj-lt"/>
                <a:cs typeface="Calibri" panose="020F0502020204030204" pitchFamily="34" charset="0"/>
              </a:rPr>
              <a:t>Monday at 2pm</a:t>
            </a:r>
            <a:r>
              <a:rPr lang="en-GB" sz="2000" dirty="0">
                <a:latin typeface="+mj-lt"/>
                <a:cs typeface="Calibri" panose="020F0502020204030204" pitchFamily="34" charset="0"/>
              </a:rPr>
              <a:t>. The </a:t>
            </a:r>
            <a:r>
              <a:rPr lang="en-GB" sz="2000" b="1" dirty="0">
                <a:latin typeface="+mj-lt"/>
                <a:cs typeface="Calibri" panose="020F0502020204030204" pitchFamily="34" charset="0"/>
              </a:rPr>
              <a:t>Daily Mile</a:t>
            </a:r>
            <a:r>
              <a:rPr lang="en-GB" sz="2000" dirty="0">
                <a:latin typeface="+mj-lt"/>
                <a:cs typeface="Calibri" panose="020F0502020204030204" pitchFamily="34" charset="0"/>
              </a:rPr>
              <a:t> will take place each day. </a:t>
            </a:r>
          </a:p>
          <a:p>
            <a:r>
              <a:rPr lang="en-GB" sz="2000" dirty="0">
                <a:latin typeface="+mj-lt"/>
                <a:cs typeface="Calibri" panose="020F0502020204030204" pitchFamily="34" charset="0"/>
              </a:rPr>
              <a:t>  </a:t>
            </a:r>
          </a:p>
          <a:p>
            <a:r>
              <a:rPr lang="en-GB" sz="2000" b="1" dirty="0">
                <a:latin typeface="+mj-lt"/>
                <a:cs typeface="Calibri" panose="020F0502020204030204" pitchFamily="34" charset="0"/>
              </a:rPr>
              <a:t>Sw</a:t>
            </a:r>
            <a:r>
              <a:rPr lang="en-GB" sz="2000" dirty="0">
                <a:latin typeface="+mj-lt"/>
                <a:cs typeface="Calibri" panose="020F0502020204030204" pitchFamily="34" charset="0"/>
              </a:rPr>
              <a:t>i</a:t>
            </a:r>
            <a:r>
              <a:rPr lang="en-GB" sz="2000" b="1" dirty="0">
                <a:latin typeface="+mj-lt"/>
                <a:cs typeface="Calibri" panose="020F0502020204030204" pitchFamily="34" charset="0"/>
              </a:rPr>
              <a:t>mming:</a:t>
            </a:r>
            <a:r>
              <a:rPr lang="en-GB" sz="2000" dirty="0">
                <a:latin typeface="+mj-lt"/>
                <a:cs typeface="Calibri" panose="020F0502020204030204" pitchFamily="34" charset="0"/>
              </a:rPr>
              <a:t> </a:t>
            </a:r>
            <a:r>
              <a:rPr lang="en-GB" sz="2000" dirty="0" smtClean="0">
                <a:latin typeface="+mj-lt"/>
                <a:cs typeface="Calibri" panose="020F0502020204030204" pitchFamily="34" charset="0"/>
              </a:rPr>
              <a:t>Swimming lessons at Downpatrick Leisure Centre will be starting in October. We will let you know which term our class are scheduled to go to swimming this year as soon as this is confirmed. </a:t>
            </a:r>
            <a:r>
              <a:rPr lang="en-GB" sz="2000" dirty="0">
                <a:latin typeface="+mj-lt"/>
                <a:cs typeface="Calibri" panose="020F0502020204030204" pitchFamily="34" charset="0"/>
              </a:rPr>
              <a:t> </a:t>
            </a:r>
          </a:p>
          <a:p>
            <a:endParaRPr lang="en-GB" dirty="0"/>
          </a:p>
          <a:p>
            <a:endParaRPr lang="en-GB" dirty="0"/>
          </a:p>
          <a:p>
            <a:endParaRPr lang="en-GB" dirty="0"/>
          </a:p>
        </p:txBody>
      </p:sp>
      <p:pic>
        <p:nvPicPr>
          <p:cNvPr id="4" name="Picture 3" descr="A picture containing drawing&#10;&#10;Description automatically generated">
            <a:extLst>
              <a:ext uri="{FF2B5EF4-FFF2-40B4-BE49-F238E27FC236}">
                <a16:creationId xmlns:a16="http://schemas.microsoft.com/office/drawing/2014/main" id="{FD315588-317E-454C-A352-6DC5B73A676C}"/>
              </a:ext>
            </a:extLst>
          </p:cNvPr>
          <p:cNvPicPr>
            <a:picLocks noChangeAspect="1"/>
          </p:cNvPicPr>
          <p:nvPr/>
        </p:nvPicPr>
        <p:blipFill rotWithShape="1">
          <a:blip r:embed="rId2">
            <a:extLst>
              <a:ext uri="{28A0092B-C50C-407E-A947-70E740481C1C}">
                <a14:useLocalDpi xmlns:a14="http://schemas.microsoft.com/office/drawing/2010/main" val="0"/>
              </a:ext>
            </a:extLst>
          </a:blip>
          <a:srcRect l="1927" t="12954" r="1998" b="10766"/>
          <a:stretch/>
        </p:blipFill>
        <p:spPr>
          <a:xfrm>
            <a:off x="4171406" y="3779520"/>
            <a:ext cx="4058194" cy="2063931"/>
          </a:xfrm>
          <a:prstGeom prst="rect">
            <a:avLst/>
          </a:prstGeom>
        </p:spPr>
      </p:pic>
    </p:spTree>
    <p:extLst>
      <p:ext uri="{BB962C8B-B14F-4D97-AF65-F5344CB8AC3E}">
        <p14:creationId xmlns:p14="http://schemas.microsoft.com/office/powerpoint/2010/main" val="39054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A06ACC-6D75-47FC-A74B-75321F4D847B}"/>
              </a:ext>
            </a:extLst>
          </p:cNvPr>
          <p:cNvSpPr txBox="1"/>
          <p:nvPr/>
        </p:nvSpPr>
        <p:spPr>
          <a:xfrm>
            <a:off x="267286" y="393895"/>
            <a:ext cx="11648049" cy="5632311"/>
          </a:xfrm>
          <a:prstGeom prst="rect">
            <a:avLst/>
          </a:prstGeom>
          <a:noFill/>
        </p:spPr>
        <p:txBody>
          <a:bodyPr wrap="square" rtlCol="0">
            <a:spAutoFit/>
          </a:bodyPr>
          <a:lstStyle/>
          <a:p>
            <a:r>
              <a:rPr lang="en-US" sz="2000" b="1" u="sng" dirty="0">
                <a:latin typeface="+mj-lt"/>
              </a:rPr>
              <a:t>Homework </a:t>
            </a:r>
          </a:p>
          <a:p>
            <a:r>
              <a:rPr lang="en-US" sz="2000" dirty="0">
                <a:latin typeface="+mj-lt"/>
              </a:rPr>
              <a:t> </a:t>
            </a:r>
          </a:p>
          <a:p>
            <a:r>
              <a:rPr lang="en-US" sz="2000" dirty="0">
                <a:latin typeface="+mj-lt"/>
              </a:rPr>
              <a:t>We will be using a combination of remote learning using the </a:t>
            </a:r>
            <a:r>
              <a:rPr lang="en-US" sz="2000" dirty="0" err="1">
                <a:latin typeface="+mj-lt"/>
              </a:rPr>
              <a:t>SeeSaw</a:t>
            </a:r>
            <a:r>
              <a:rPr lang="en-US" sz="2000" dirty="0">
                <a:latin typeface="+mj-lt"/>
              </a:rPr>
              <a:t> app and worksheets for homework. </a:t>
            </a:r>
          </a:p>
          <a:p>
            <a:r>
              <a:rPr lang="en-US" sz="2000" dirty="0">
                <a:latin typeface="+mj-lt"/>
              </a:rPr>
              <a:t> </a:t>
            </a:r>
          </a:p>
          <a:p>
            <a:r>
              <a:rPr lang="en-US" sz="2000" dirty="0">
                <a:latin typeface="+mj-lt"/>
              </a:rPr>
              <a:t>The homework timetable is as follows:  </a:t>
            </a:r>
          </a:p>
          <a:p>
            <a:endParaRPr lang="en-US" sz="2000" dirty="0">
              <a:latin typeface="+mj-lt"/>
            </a:endParaRPr>
          </a:p>
          <a:p>
            <a:r>
              <a:rPr lang="en-US" sz="2000" dirty="0">
                <a:latin typeface="+mj-lt"/>
              </a:rPr>
              <a:t>Literacy and Numeracy worksheets will be used on Mondays and Tuesdays. Children will then bring these into school on the following day and marked together in class. </a:t>
            </a:r>
            <a:r>
              <a:rPr lang="en-US" sz="2000" dirty="0" smtClean="0">
                <a:latin typeface="+mj-lt"/>
              </a:rPr>
              <a:t>These </a:t>
            </a:r>
            <a:r>
              <a:rPr lang="en-US" sz="2000" dirty="0">
                <a:latin typeface="+mj-lt"/>
              </a:rPr>
              <a:t>will be a mixture of Literacy and </a:t>
            </a:r>
            <a:r>
              <a:rPr lang="en-US" sz="2000" dirty="0" err="1">
                <a:latin typeface="+mj-lt"/>
              </a:rPr>
              <a:t>Maths</a:t>
            </a:r>
            <a:r>
              <a:rPr lang="en-US" sz="2000" dirty="0">
                <a:latin typeface="+mj-lt"/>
              </a:rPr>
              <a:t> activities. </a:t>
            </a:r>
          </a:p>
          <a:p>
            <a:endParaRPr lang="en-US" sz="2000" dirty="0">
              <a:latin typeface="+mj-lt"/>
            </a:endParaRPr>
          </a:p>
          <a:p>
            <a:r>
              <a:rPr lang="en-US" sz="2000" dirty="0">
                <a:latin typeface="+mj-lt"/>
              </a:rPr>
              <a:t>On Wednesday and Thursday evenings Literacy, Numeracy and ICT activities will be posted on </a:t>
            </a:r>
            <a:r>
              <a:rPr lang="en-US" sz="2000" dirty="0" err="1">
                <a:latin typeface="+mj-lt"/>
              </a:rPr>
              <a:t>SeeSaw</a:t>
            </a:r>
            <a:r>
              <a:rPr lang="en-US" sz="2000" dirty="0">
                <a:latin typeface="+mj-lt"/>
              </a:rPr>
              <a:t> for the children to complete. I will then mark these online and return them digitally.  </a:t>
            </a:r>
          </a:p>
          <a:p>
            <a:endParaRPr lang="en-US" sz="2000" dirty="0">
              <a:latin typeface="+mj-lt"/>
            </a:endParaRPr>
          </a:p>
          <a:p>
            <a:r>
              <a:rPr lang="en-US" sz="2000" dirty="0">
                <a:latin typeface="+mj-lt"/>
              </a:rPr>
              <a:t>Homework will also consist of reading from the children’s Guided Reading sessions and phonics spellings to learn. </a:t>
            </a:r>
          </a:p>
          <a:p>
            <a:endParaRPr lang="en-US" sz="2000" dirty="0">
              <a:latin typeface="+mj-lt"/>
            </a:endParaRPr>
          </a:p>
          <a:p>
            <a:r>
              <a:rPr lang="en-US" sz="2000" dirty="0">
                <a:latin typeface="+mj-lt"/>
              </a:rPr>
              <a:t>If for any reason your child is unable to complete their homework please send a note confirming this or contact me via </a:t>
            </a:r>
            <a:r>
              <a:rPr lang="en-US" sz="2000" dirty="0" err="1">
                <a:latin typeface="+mj-lt"/>
              </a:rPr>
              <a:t>SeeSaw</a:t>
            </a:r>
            <a:r>
              <a:rPr lang="en-US" sz="2000" dirty="0">
                <a:latin typeface="+mj-lt"/>
              </a:rPr>
              <a:t>.</a:t>
            </a:r>
          </a:p>
        </p:txBody>
      </p:sp>
      <p:pic>
        <p:nvPicPr>
          <p:cNvPr id="4" name="Picture 3" descr="A drawing of a cartoon character&#10;&#10;Description automatically generated">
            <a:extLst>
              <a:ext uri="{FF2B5EF4-FFF2-40B4-BE49-F238E27FC236}">
                <a16:creationId xmlns:a16="http://schemas.microsoft.com/office/drawing/2014/main" id="{91ADAFFE-F36B-46DF-8809-8FC68D0F5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2006" y="5698881"/>
            <a:ext cx="4600136" cy="997458"/>
          </a:xfrm>
          <a:prstGeom prst="rect">
            <a:avLst/>
          </a:prstGeom>
        </p:spPr>
      </p:pic>
    </p:spTree>
    <p:extLst>
      <p:ext uri="{BB962C8B-B14F-4D97-AF65-F5344CB8AC3E}">
        <p14:creationId xmlns:p14="http://schemas.microsoft.com/office/powerpoint/2010/main" val="678176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68007C-525E-4CCD-A279-3FF58559400A}"/>
              </a:ext>
            </a:extLst>
          </p:cNvPr>
          <p:cNvSpPr txBox="1"/>
          <p:nvPr/>
        </p:nvSpPr>
        <p:spPr>
          <a:xfrm>
            <a:off x="0" y="0"/>
            <a:ext cx="12192000" cy="6863417"/>
          </a:xfrm>
          <a:prstGeom prst="rect">
            <a:avLst/>
          </a:prstGeom>
          <a:noFill/>
        </p:spPr>
        <p:txBody>
          <a:bodyPr wrap="square" rtlCol="0">
            <a:spAutoFit/>
          </a:bodyPr>
          <a:lstStyle/>
          <a:p>
            <a:r>
              <a:rPr lang="en-US" sz="2000" b="1" u="sng" dirty="0" err="1">
                <a:latin typeface="+mj-lt"/>
              </a:rPr>
              <a:t>Covid</a:t>
            </a:r>
            <a:r>
              <a:rPr lang="en-US" sz="2000" b="1" u="sng" dirty="0">
                <a:latin typeface="+mj-lt"/>
              </a:rPr>
              <a:t>–19 Restrictions </a:t>
            </a:r>
          </a:p>
          <a:p>
            <a:r>
              <a:rPr lang="en-US" sz="2000" dirty="0">
                <a:latin typeface="+mj-lt"/>
              </a:rPr>
              <a:t> </a:t>
            </a:r>
          </a:p>
          <a:p>
            <a:r>
              <a:rPr lang="en-US" sz="2000" dirty="0">
                <a:latin typeface="+mj-lt"/>
              </a:rPr>
              <a:t>The school will continue to follow all Education Authority's guidelines  to ensure that our children are safe in school. </a:t>
            </a:r>
          </a:p>
          <a:p>
            <a:r>
              <a:rPr lang="en-US" sz="2000" dirty="0">
                <a:latin typeface="+mj-lt"/>
              </a:rPr>
              <a:t> </a:t>
            </a:r>
          </a:p>
          <a:p>
            <a:r>
              <a:rPr lang="en-US" sz="2000" dirty="0">
                <a:latin typeface="+mj-lt"/>
              </a:rPr>
              <a:t>There are new drop off and pick up times, for Primary 5 this is </a:t>
            </a:r>
            <a:r>
              <a:rPr lang="en-US" sz="2000" b="1" dirty="0" smtClean="0">
                <a:latin typeface="+mj-lt"/>
              </a:rPr>
              <a:t>9.00am </a:t>
            </a:r>
            <a:r>
              <a:rPr lang="en-US" sz="2000" b="1" dirty="0">
                <a:latin typeface="+mj-lt"/>
              </a:rPr>
              <a:t>and </a:t>
            </a:r>
            <a:r>
              <a:rPr lang="en-US" sz="2000" b="1" dirty="0" smtClean="0">
                <a:latin typeface="+mj-lt"/>
              </a:rPr>
              <a:t>3.00pm </a:t>
            </a:r>
            <a:r>
              <a:rPr lang="en-US" sz="2000" dirty="0">
                <a:latin typeface="+mj-lt"/>
              </a:rPr>
              <a:t>in the afternoon. Children who have brothers and sisters in other classes can enter and leave school earlier. </a:t>
            </a:r>
          </a:p>
          <a:p>
            <a:r>
              <a:rPr lang="en-US" sz="2000" dirty="0">
                <a:latin typeface="+mj-lt"/>
              </a:rPr>
              <a:t> </a:t>
            </a:r>
          </a:p>
          <a:p>
            <a:r>
              <a:rPr lang="en-US" sz="2000" dirty="0">
                <a:latin typeface="+mj-lt"/>
              </a:rPr>
              <a:t>Primary 5 will remain within our learning bubble throughout the day, in class and during break and lunch times, which are staggered.  </a:t>
            </a:r>
          </a:p>
          <a:p>
            <a:endParaRPr lang="en-US" sz="2000" dirty="0">
              <a:latin typeface="+mj-lt"/>
            </a:endParaRPr>
          </a:p>
          <a:p>
            <a:r>
              <a:rPr lang="en-US" sz="2000" dirty="0">
                <a:latin typeface="+mj-lt"/>
              </a:rPr>
              <a:t>The classroom is regularly </a:t>
            </a:r>
            <a:r>
              <a:rPr lang="en-US" sz="2000" dirty="0" smtClean="0">
                <a:latin typeface="+mj-lt"/>
              </a:rPr>
              <a:t>sanitized</a:t>
            </a:r>
            <a:r>
              <a:rPr lang="en-US" sz="2000" dirty="0">
                <a:latin typeface="+mj-lt"/>
              </a:rPr>
              <a:t>,  and children's hands washed throughout the day, at arrival in school, before and after break and lunch. Hand </a:t>
            </a:r>
            <a:r>
              <a:rPr lang="en-US" sz="2000" dirty="0" smtClean="0">
                <a:latin typeface="+mj-lt"/>
              </a:rPr>
              <a:t>sanitizing </a:t>
            </a:r>
            <a:r>
              <a:rPr lang="en-US" sz="2000" dirty="0">
                <a:latin typeface="+mj-lt"/>
              </a:rPr>
              <a:t>lotion is available in class and as children enter the school. The children are welcome to bring their own  </a:t>
            </a:r>
            <a:r>
              <a:rPr lang="en-US" sz="2000" dirty="0" smtClean="0">
                <a:latin typeface="+mj-lt"/>
              </a:rPr>
              <a:t>sanitizing </a:t>
            </a:r>
            <a:r>
              <a:rPr lang="en-US" sz="2000" dirty="0">
                <a:latin typeface="+mj-lt"/>
              </a:rPr>
              <a:t>lotion with them.</a:t>
            </a:r>
          </a:p>
          <a:p>
            <a:r>
              <a:rPr lang="en-US" sz="2000" dirty="0">
                <a:latin typeface="+mj-lt"/>
              </a:rPr>
              <a:t> </a:t>
            </a:r>
          </a:p>
          <a:p>
            <a:r>
              <a:rPr lang="en-US" sz="2000" dirty="0">
                <a:latin typeface="+mj-lt"/>
              </a:rPr>
              <a:t>School desks will be </a:t>
            </a:r>
            <a:r>
              <a:rPr lang="en-US" sz="2000" dirty="0" smtClean="0">
                <a:latin typeface="+mj-lt"/>
              </a:rPr>
              <a:t>sanitized </a:t>
            </a:r>
            <a:r>
              <a:rPr lang="en-US" sz="2000" dirty="0">
                <a:latin typeface="+mj-lt"/>
              </a:rPr>
              <a:t>throughout the day. </a:t>
            </a:r>
          </a:p>
          <a:p>
            <a:endParaRPr lang="en-US" sz="2000" dirty="0">
              <a:latin typeface="+mj-lt"/>
            </a:endParaRPr>
          </a:p>
          <a:p>
            <a:r>
              <a:rPr lang="en-US" sz="2000" dirty="0">
                <a:latin typeface="+mj-lt"/>
              </a:rPr>
              <a:t>Children can be dropped off at the school gate in the mornings. For your safety and the safety of others please keep 2m apart from other adults at the gate. If you have an appointment in the school please adhere to the social distancing measures in place within the school building. </a:t>
            </a:r>
          </a:p>
          <a:p>
            <a:endParaRPr lang="en-US" sz="2000" dirty="0">
              <a:latin typeface="+mj-lt"/>
            </a:endParaRPr>
          </a:p>
          <a:p>
            <a:r>
              <a:rPr lang="en-US" sz="2000" dirty="0">
                <a:latin typeface="+mj-lt"/>
              </a:rPr>
              <a:t>PPE equipment is available for all staff to use as and when needed. Each </a:t>
            </a:r>
            <a:r>
              <a:rPr lang="en-US" sz="2000" dirty="0" smtClean="0">
                <a:latin typeface="+mj-lt"/>
              </a:rPr>
              <a:t>classroom </a:t>
            </a:r>
            <a:r>
              <a:rPr lang="en-US" sz="2000" dirty="0">
                <a:latin typeface="+mj-lt"/>
              </a:rPr>
              <a:t>has a sanitizing station equipped with </a:t>
            </a:r>
            <a:r>
              <a:rPr lang="en-US" sz="2000" dirty="0" smtClean="0">
                <a:latin typeface="+mj-lt"/>
              </a:rPr>
              <a:t>sanitizing </a:t>
            </a:r>
            <a:r>
              <a:rPr lang="en-US" sz="2000" dirty="0">
                <a:latin typeface="+mj-lt"/>
              </a:rPr>
              <a:t>materials.</a:t>
            </a:r>
          </a:p>
        </p:txBody>
      </p:sp>
      <p:pic>
        <p:nvPicPr>
          <p:cNvPr id="4" name="Picture 3" descr="A picture containing drawing&#10;&#10;Description automatically generated">
            <a:extLst>
              <a:ext uri="{FF2B5EF4-FFF2-40B4-BE49-F238E27FC236}">
                <a16:creationId xmlns:a16="http://schemas.microsoft.com/office/drawing/2014/main" id="{FBDA5FC2-8B72-4491-B9B9-8A5BDD816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426" y="3691596"/>
            <a:ext cx="3518094" cy="1168789"/>
          </a:xfrm>
          <a:prstGeom prst="rect">
            <a:avLst/>
          </a:prstGeom>
        </p:spPr>
      </p:pic>
    </p:spTree>
    <p:extLst>
      <p:ext uri="{BB962C8B-B14F-4D97-AF65-F5344CB8AC3E}">
        <p14:creationId xmlns:p14="http://schemas.microsoft.com/office/powerpoint/2010/main" val="3765990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EC49F1-659E-444E-B327-DEFADA472137}"/>
              </a:ext>
            </a:extLst>
          </p:cNvPr>
          <p:cNvSpPr txBox="1"/>
          <p:nvPr/>
        </p:nvSpPr>
        <p:spPr>
          <a:xfrm>
            <a:off x="196948" y="126609"/>
            <a:ext cx="11746523" cy="4401205"/>
          </a:xfrm>
          <a:prstGeom prst="rect">
            <a:avLst/>
          </a:prstGeom>
          <a:noFill/>
        </p:spPr>
        <p:txBody>
          <a:bodyPr wrap="square" rtlCol="0">
            <a:spAutoFit/>
          </a:bodyPr>
          <a:lstStyle/>
          <a:p>
            <a:r>
              <a:rPr lang="en-US" sz="2000" b="1" u="sng" dirty="0">
                <a:latin typeface="+mj-lt"/>
              </a:rPr>
              <a:t>Child Protection</a:t>
            </a:r>
          </a:p>
          <a:p>
            <a:endParaRPr lang="en-US" sz="2000" dirty="0">
              <a:latin typeface="+mj-lt"/>
            </a:endParaRPr>
          </a:p>
          <a:p>
            <a:r>
              <a:rPr lang="en-US" sz="2000" dirty="0">
                <a:latin typeface="+mj-lt"/>
              </a:rPr>
              <a:t>We ensure that all our children will feel safe and secure </a:t>
            </a:r>
            <a:r>
              <a:rPr lang="en-US" sz="2000" dirty="0" smtClean="0">
                <a:latin typeface="+mj-lt"/>
              </a:rPr>
              <a:t>at </a:t>
            </a:r>
            <a:r>
              <a:rPr lang="en-US" sz="2000" dirty="0">
                <a:latin typeface="+mj-lt"/>
              </a:rPr>
              <a:t>school. Please see our child protection brochure for parents which outlines the various procedures in place at St Brigid’s. If you have a concern, please do not hesitate in contacting the school.  </a:t>
            </a:r>
          </a:p>
          <a:p>
            <a:endParaRPr lang="en-US" sz="2000" dirty="0">
              <a:latin typeface="+mj-lt"/>
            </a:endParaRPr>
          </a:p>
          <a:p>
            <a:r>
              <a:rPr lang="en-US" sz="2000" dirty="0">
                <a:latin typeface="+mj-lt"/>
              </a:rPr>
              <a:t>The Safeguarding Team is as follows :  </a:t>
            </a:r>
          </a:p>
          <a:p>
            <a:endParaRPr lang="en-US" sz="2000" dirty="0">
              <a:latin typeface="+mj-lt"/>
            </a:endParaRPr>
          </a:p>
          <a:p>
            <a:r>
              <a:rPr lang="en-US" sz="2000" dirty="0">
                <a:latin typeface="+mj-lt"/>
              </a:rPr>
              <a:t>Designated Teacher for Child Protection ( DT) is  </a:t>
            </a:r>
            <a:r>
              <a:rPr lang="en-US" sz="2000" dirty="0" err="1">
                <a:latin typeface="+mj-lt"/>
              </a:rPr>
              <a:t>Mrs</a:t>
            </a:r>
            <a:r>
              <a:rPr lang="en-US" sz="2000" dirty="0">
                <a:latin typeface="+mj-lt"/>
              </a:rPr>
              <a:t> A. Lloyd</a:t>
            </a:r>
          </a:p>
          <a:p>
            <a:r>
              <a:rPr lang="en-US" sz="2000" dirty="0">
                <a:latin typeface="+mj-lt"/>
              </a:rPr>
              <a:t>Deputy Designated Teacher (DDT) is </a:t>
            </a:r>
            <a:r>
              <a:rPr lang="en-US" sz="2000" dirty="0" err="1">
                <a:latin typeface="+mj-lt"/>
              </a:rPr>
              <a:t>Mrs</a:t>
            </a:r>
            <a:r>
              <a:rPr lang="en-US" sz="2000" dirty="0">
                <a:latin typeface="+mj-lt"/>
              </a:rPr>
              <a:t> L. Devlin </a:t>
            </a:r>
          </a:p>
          <a:p>
            <a:r>
              <a:rPr lang="en-US" sz="2000" dirty="0">
                <a:latin typeface="+mj-lt"/>
              </a:rPr>
              <a:t>Principal</a:t>
            </a:r>
            <a:r>
              <a:rPr lang="en-US" sz="2000" dirty="0" smtClean="0">
                <a:latin typeface="+mj-lt"/>
              </a:rPr>
              <a:t>,(DDT) </a:t>
            </a:r>
            <a:r>
              <a:rPr lang="en-US" sz="2000" dirty="0" err="1">
                <a:latin typeface="+mj-lt"/>
              </a:rPr>
              <a:t>Mrs</a:t>
            </a:r>
            <a:r>
              <a:rPr lang="en-US" sz="2000" dirty="0">
                <a:latin typeface="+mj-lt"/>
              </a:rPr>
              <a:t> D. Miller </a:t>
            </a:r>
          </a:p>
          <a:p>
            <a:r>
              <a:rPr lang="en-US" sz="2000" dirty="0">
                <a:latin typeface="+mj-lt"/>
              </a:rPr>
              <a:t>ICT Co Ordinator is </a:t>
            </a:r>
            <a:r>
              <a:rPr lang="en-US" sz="2000" dirty="0" err="1">
                <a:latin typeface="+mj-lt"/>
              </a:rPr>
              <a:t>Mrs</a:t>
            </a:r>
            <a:r>
              <a:rPr lang="en-US" sz="2000" dirty="0">
                <a:latin typeface="+mj-lt"/>
              </a:rPr>
              <a:t> C. Mc </a:t>
            </a:r>
            <a:r>
              <a:rPr lang="en-US" sz="2000" dirty="0" err="1">
                <a:latin typeface="+mj-lt"/>
              </a:rPr>
              <a:t>Cavera</a:t>
            </a:r>
            <a:r>
              <a:rPr lang="en-US" sz="2000" dirty="0">
                <a:latin typeface="+mj-lt"/>
              </a:rPr>
              <a:t> </a:t>
            </a:r>
          </a:p>
          <a:p>
            <a:r>
              <a:rPr lang="en-US" sz="2000" dirty="0">
                <a:latin typeface="+mj-lt"/>
              </a:rPr>
              <a:t>Governor responsible for CP is </a:t>
            </a:r>
            <a:r>
              <a:rPr lang="en-US" sz="2000" dirty="0" err="1">
                <a:latin typeface="+mj-lt"/>
              </a:rPr>
              <a:t>Mrs</a:t>
            </a:r>
            <a:r>
              <a:rPr lang="en-US" sz="2000" dirty="0">
                <a:latin typeface="+mj-lt"/>
              </a:rPr>
              <a:t> P. Martin </a:t>
            </a:r>
          </a:p>
          <a:p>
            <a:r>
              <a:rPr lang="en-US" sz="2000" dirty="0">
                <a:latin typeface="+mj-lt"/>
              </a:rPr>
              <a:t>Chairman of our Board of Governors, </a:t>
            </a:r>
            <a:r>
              <a:rPr lang="en-US" sz="2000" dirty="0" err="1">
                <a:latin typeface="+mj-lt"/>
              </a:rPr>
              <a:t>Mr</a:t>
            </a:r>
            <a:r>
              <a:rPr lang="en-US" sz="2000" dirty="0">
                <a:latin typeface="+mj-lt"/>
              </a:rPr>
              <a:t> B. Smyth.</a:t>
            </a:r>
            <a:endParaRPr lang="en-GB" sz="2000"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609" y="2327211"/>
            <a:ext cx="3809524" cy="3809524"/>
          </a:xfrm>
          <a:prstGeom prst="rect">
            <a:avLst/>
          </a:prstGeom>
        </p:spPr>
      </p:pic>
    </p:spTree>
    <p:extLst>
      <p:ext uri="{BB962C8B-B14F-4D97-AF65-F5344CB8AC3E}">
        <p14:creationId xmlns:p14="http://schemas.microsoft.com/office/powerpoint/2010/main" val="3471993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96FC25-20F3-4731-A856-93A5AB0F2A7A}"/>
              </a:ext>
            </a:extLst>
          </p:cNvPr>
          <p:cNvSpPr txBox="1"/>
          <p:nvPr/>
        </p:nvSpPr>
        <p:spPr>
          <a:xfrm>
            <a:off x="211015" y="211015"/>
            <a:ext cx="11760591" cy="3970318"/>
          </a:xfrm>
          <a:prstGeom prst="rect">
            <a:avLst/>
          </a:prstGeom>
          <a:noFill/>
        </p:spPr>
        <p:txBody>
          <a:bodyPr wrap="square" rtlCol="0">
            <a:spAutoFit/>
          </a:bodyPr>
          <a:lstStyle/>
          <a:p>
            <a:r>
              <a:rPr lang="en-GB" sz="2800" b="1" dirty="0">
                <a:latin typeface="Calibri" panose="020F0502020204030204" pitchFamily="34" charset="0"/>
                <a:cs typeface="Calibri" panose="020F0502020204030204" pitchFamily="34" charset="0"/>
              </a:rPr>
              <a:t>Thank You.  </a:t>
            </a:r>
          </a:p>
          <a:p>
            <a:endParaRPr lang="en-GB" sz="2800" b="1" dirty="0">
              <a:latin typeface="Calibri" panose="020F0502020204030204" pitchFamily="34" charset="0"/>
              <a:cs typeface="Calibri" panose="020F0502020204030204" pitchFamily="34" charset="0"/>
            </a:endParaRPr>
          </a:p>
          <a:p>
            <a:endParaRPr lang="en-GB" sz="2800" b="1"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I would to  take this opportunity to thank for your patience and support. This has been a very challenging time for everyone and will continue to be a very unusual year for us all. if you have any concerns we will be here to help and support you. I look forward to working together with you through this.  </a:t>
            </a: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Chris McCormick.</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989" y="3533503"/>
            <a:ext cx="3113400" cy="3113400"/>
          </a:xfrm>
          <a:prstGeom prst="rect">
            <a:avLst/>
          </a:prstGeom>
        </p:spPr>
      </p:pic>
    </p:spTree>
    <p:extLst>
      <p:ext uri="{BB962C8B-B14F-4D97-AF65-F5344CB8AC3E}">
        <p14:creationId xmlns:p14="http://schemas.microsoft.com/office/powerpoint/2010/main" val="3485424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8730"/>
          <a:stretch/>
        </p:blipFill>
        <p:spPr>
          <a:xfrm>
            <a:off x="1471749" y="757646"/>
            <a:ext cx="9119349" cy="5573486"/>
          </a:xfrm>
          <a:prstGeom prst="rect">
            <a:avLst/>
          </a:prstGeom>
        </p:spPr>
      </p:pic>
    </p:spTree>
    <p:extLst>
      <p:ext uri="{BB962C8B-B14F-4D97-AF65-F5344CB8AC3E}">
        <p14:creationId xmlns:p14="http://schemas.microsoft.com/office/powerpoint/2010/main" val="669065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5B61E0-0991-414D-B577-3A96B86D7398}"/>
              </a:ext>
            </a:extLst>
          </p:cNvPr>
          <p:cNvSpPr txBox="1"/>
          <p:nvPr/>
        </p:nvSpPr>
        <p:spPr>
          <a:xfrm>
            <a:off x="751617" y="490360"/>
            <a:ext cx="10213144" cy="5262979"/>
          </a:xfrm>
          <a:prstGeom prst="rect">
            <a:avLst/>
          </a:prstGeom>
          <a:noFill/>
        </p:spPr>
        <p:txBody>
          <a:bodyPr wrap="square" rtlCol="0">
            <a:spAutoFit/>
          </a:bodyPr>
          <a:lstStyle/>
          <a:p>
            <a:pPr algn="ctr"/>
            <a:r>
              <a:rPr lang="en-GB" sz="2400" b="1" u="sng" dirty="0">
                <a:latin typeface="+mj-lt"/>
              </a:rPr>
              <a:t>Welcome to Primary 5!</a:t>
            </a:r>
          </a:p>
          <a:p>
            <a:endParaRPr lang="en-GB" sz="2400" dirty="0">
              <a:latin typeface="+mj-lt"/>
            </a:endParaRPr>
          </a:p>
          <a:p>
            <a:r>
              <a:rPr lang="en-GB" sz="2400" dirty="0">
                <a:latin typeface="+mj-lt"/>
              </a:rPr>
              <a:t> It is fantastic to see all our children back in school. I hope your child will have a fulfilling and happy year of learning. Unfortunately this year we can’t have our normal meeting with all our families together due to our Covid-19 transmission prevention protocols. Your child’s safety and well-being is always our highest priority.</a:t>
            </a:r>
          </a:p>
          <a:p>
            <a:endParaRPr lang="en-GB" sz="2400" dirty="0">
              <a:latin typeface="+mj-lt"/>
            </a:endParaRPr>
          </a:p>
          <a:p>
            <a:r>
              <a:rPr lang="en-GB" sz="2400" dirty="0">
                <a:latin typeface="+mj-lt"/>
              </a:rPr>
              <a:t>This presentation is to give you information about what our year ahead in Primary 5 will entail. </a:t>
            </a:r>
          </a:p>
          <a:p>
            <a:endParaRPr lang="en-GB" sz="2400" dirty="0">
              <a:latin typeface="+mj-lt"/>
            </a:endParaRPr>
          </a:p>
          <a:p>
            <a:r>
              <a:rPr lang="en-GB" sz="2400" dirty="0">
                <a:latin typeface="+mj-lt"/>
              </a:rPr>
              <a:t>If you have any concerns about your child please feel free to make an appointment to see me either in person, or if you prefer a Zoom meeting is easily arranged.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2797667"/>
            <a:ext cx="1933303" cy="1942012"/>
          </a:xfrm>
          <a:prstGeom prst="rect">
            <a:avLst/>
          </a:prstGeom>
        </p:spPr>
      </p:pic>
    </p:spTree>
    <p:extLst>
      <p:ext uri="{BB962C8B-B14F-4D97-AF65-F5344CB8AC3E}">
        <p14:creationId xmlns:p14="http://schemas.microsoft.com/office/powerpoint/2010/main" val="1185208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3BE0A2-6F06-411D-A43A-00C1E1CCCB0A}"/>
              </a:ext>
            </a:extLst>
          </p:cNvPr>
          <p:cNvSpPr txBox="1"/>
          <p:nvPr/>
        </p:nvSpPr>
        <p:spPr>
          <a:xfrm>
            <a:off x="661182" y="576775"/>
            <a:ext cx="10761784" cy="5909310"/>
          </a:xfrm>
          <a:prstGeom prst="rect">
            <a:avLst/>
          </a:prstGeom>
          <a:noFill/>
        </p:spPr>
        <p:txBody>
          <a:bodyPr wrap="square" rtlCol="0">
            <a:spAutoFit/>
          </a:bodyPr>
          <a:lstStyle/>
          <a:p>
            <a:r>
              <a:rPr lang="en-GB" sz="2400" dirty="0">
                <a:latin typeface="+mj-lt"/>
              </a:rPr>
              <a:t>In this presentation we will look at the following areas in our school life:</a:t>
            </a:r>
          </a:p>
          <a:p>
            <a:endParaRPr lang="en-GB" sz="2400" dirty="0">
              <a:latin typeface="+mj-lt"/>
            </a:endParaRPr>
          </a:p>
          <a:p>
            <a:pPr marL="285750" indent="-285750">
              <a:buFont typeface="Wingdings" panose="05000000000000000000" pitchFamily="2" charset="2"/>
              <a:buChar char="v"/>
            </a:pPr>
            <a:r>
              <a:rPr lang="en-GB" sz="2400" dirty="0">
                <a:latin typeface="+mj-lt"/>
              </a:rPr>
              <a:t>Housekeeping</a:t>
            </a:r>
          </a:p>
          <a:p>
            <a:pPr marL="285750" indent="-285750">
              <a:buFont typeface="Wingdings" panose="05000000000000000000" pitchFamily="2" charset="2"/>
              <a:buChar char="v"/>
            </a:pPr>
            <a:r>
              <a:rPr lang="en-GB" sz="2400" dirty="0">
                <a:latin typeface="+mj-lt"/>
              </a:rPr>
              <a:t>Numeracy</a:t>
            </a:r>
          </a:p>
          <a:p>
            <a:pPr marL="285750" indent="-285750">
              <a:buFont typeface="Wingdings" panose="05000000000000000000" pitchFamily="2" charset="2"/>
              <a:buChar char="v"/>
            </a:pPr>
            <a:r>
              <a:rPr lang="en-GB" sz="2400" dirty="0">
                <a:latin typeface="+mj-lt"/>
              </a:rPr>
              <a:t>Literacy</a:t>
            </a:r>
          </a:p>
          <a:p>
            <a:pPr marL="285750" indent="-285750">
              <a:buFont typeface="Wingdings" panose="05000000000000000000" pitchFamily="2" charset="2"/>
              <a:buChar char="v"/>
            </a:pPr>
            <a:r>
              <a:rPr lang="en-GB" sz="2400" dirty="0">
                <a:latin typeface="+mj-lt"/>
              </a:rPr>
              <a:t>Reading </a:t>
            </a:r>
          </a:p>
          <a:p>
            <a:pPr marL="285750" indent="-285750">
              <a:buFont typeface="Wingdings" panose="05000000000000000000" pitchFamily="2" charset="2"/>
              <a:buChar char="v"/>
            </a:pPr>
            <a:r>
              <a:rPr lang="en-GB" sz="2400" dirty="0">
                <a:latin typeface="+mj-lt"/>
              </a:rPr>
              <a:t>World Around Us</a:t>
            </a:r>
          </a:p>
          <a:p>
            <a:pPr marL="285750" indent="-285750">
              <a:buFont typeface="Wingdings" panose="05000000000000000000" pitchFamily="2" charset="2"/>
              <a:buChar char="v"/>
            </a:pPr>
            <a:r>
              <a:rPr lang="en-GB" sz="2400" dirty="0">
                <a:latin typeface="+mj-lt"/>
              </a:rPr>
              <a:t>ICT</a:t>
            </a:r>
          </a:p>
          <a:p>
            <a:pPr marL="285750" indent="-285750">
              <a:buFont typeface="Wingdings" panose="05000000000000000000" pitchFamily="2" charset="2"/>
              <a:buChar char="v"/>
            </a:pPr>
            <a:r>
              <a:rPr lang="en-GB" sz="2400" dirty="0">
                <a:latin typeface="+mj-lt"/>
              </a:rPr>
              <a:t>Religion</a:t>
            </a:r>
          </a:p>
          <a:p>
            <a:pPr marL="285750" indent="-285750">
              <a:buFont typeface="Wingdings" panose="05000000000000000000" pitchFamily="2" charset="2"/>
              <a:buChar char="v"/>
            </a:pPr>
            <a:r>
              <a:rPr lang="en-GB" sz="2400" dirty="0">
                <a:latin typeface="+mj-lt"/>
              </a:rPr>
              <a:t>PE</a:t>
            </a:r>
          </a:p>
          <a:p>
            <a:pPr marL="285750" indent="-285750">
              <a:buFont typeface="Wingdings" panose="05000000000000000000" pitchFamily="2" charset="2"/>
              <a:buChar char="v"/>
            </a:pPr>
            <a:r>
              <a:rPr lang="en-GB" sz="2400" dirty="0">
                <a:latin typeface="+mj-lt"/>
              </a:rPr>
              <a:t>Homework</a:t>
            </a:r>
          </a:p>
          <a:p>
            <a:pPr marL="285750" indent="-285750">
              <a:buFont typeface="Wingdings" panose="05000000000000000000" pitchFamily="2" charset="2"/>
              <a:buChar char="v"/>
            </a:pPr>
            <a:r>
              <a:rPr lang="en-GB" sz="2400" dirty="0">
                <a:latin typeface="+mj-lt"/>
              </a:rPr>
              <a:t>Covid-19 Measures</a:t>
            </a:r>
          </a:p>
          <a:p>
            <a:pPr marL="285750" indent="-285750">
              <a:buFont typeface="Wingdings" panose="05000000000000000000" pitchFamily="2" charset="2"/>
              <a:buChar char="v"/>
            </a:pPr>
            <a:r>
              <a:rPr lang="en-GB" sz="2400" dirty="0">
                <a:latin typeface="+mj-lt"/>
              </a:rPr>
              <a:t>Child Protection</a:t>
            </a:r>
          </a:p>
          <a:p>
            <a:pPr marL="285750" indent="-285750">
              <a:buFont typeface="Wingdings" panose="05000000000000000000" pitchFamily="2" charset="2"/>
              <a:buChar char="v"/>
            </a:pPr>
            <a:endParaRPr lang="en-GB" sz="2400" dirty="0">
              <a:latin typeface="+mj-lt"/>
            </a:endParaRPr>
          </a:p>
          <a:p>
            <a:pPr marL="285750" indent="-285750">
              <a:buFont typeface="Wingdings" panose="05000000000000000000" pitchFamily="2" charset="2"/>
              <a:buChar char="v"/>
            </a:pPr>
            <a:endParaRPr lang="en-GB" sz="2400" dirty="0">
              <a:latin typeface="+mj-lt"/>
            </a:endParaRPr>
          </a:p>
          <a:p>
            <a:pPr marL="285750" indent="-285750">
              <a:buFont typeface="Wingdings" panose="05000000000000000000" pitchFamily="2" charset="2"/>
              <a:buChar char="v"/>
            </a:pPr>
            <a:endParaRPr lang="en-GB" dirty="0"/>
          </a:p>
        </p:txBody>
      </p:sp>
      <p:pic>
        <p:nvPicPr>
          <p:cNvPr id="4" name="Picture 3" descr="A close up of a toy&#10;&#10;Description automatically generated">
            <a:extLst>
              <a:ext uri="{FF2B5EF4-FFF2-40B4-BE49-F238E27FC236}">
                <a16:creationId xmlns:a16="http://schemas.microsoft.com/office/drawing/2014/main" id="{EE09D3E3-E87D-4E91-A696-03444A3A2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952" y="1524238"/>
            <a:ext cx="7619048" cy="3809524"/>
          </a:xfrm>
          <a:prstGeom prst="rect">
            <a:avLst/>
          </a:prstGeom>
        </p:spPr>
      </p:pic>
    </p:spTree>
    <p:extLst>
      <p:ext uri="{BB962C8B-B14F-4D97-AF65-F5344CB8AC3E}">
        <p14:creationId xmlns:p14="http://schemas.microsoft.com/office/powerpoint/2010/main" val="1459401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E905F4-484D-4C1A-84CE-7748D6264A5A}"/>
              </a:ext>
            </a:extLst>
          </p:cNvPr>
          <p:cNvSpPr txBox="1"/>
          <p:nvPr/>
        </p:nvSpPr>
        <p:spPr>
          <a:xfrm>
            <a:off x="1130104" y="126610"/>
            <a:ext cx="9931791" cy="7017306"/>
          </a:xfrm>
          <a:prstGeom prst="rect">
            <a:avLst/>
          </a:prstGeom>
          <a:noFill/>
        </p:spPr>
        <p:txBody>
          <a:bodyPr wrap="square" rtlCol="0">
            <a:spAutoFit/>
          </a:bodyPr>
          <a:lstStyle/>
          <a:p>
            <a:r>
              <a:rPr lang="en-GB" sz="2000" b="1" u="sng" dirty="0">
                <a:latin typeface="+mj-lt"/>
              </a:rPr>
              <a:t>Housekeeping:</a:t>
            </a:r>
          </a:p>
          <a:p>
            <a:endParaRPr lang="en-GB" sz="2000" dirty="0">
              <a:latin typeface="+mj-lt"/>
            </a:endParaRPr>
          </a:p>
          <a:p>
            <a:r>
              <a:rPr lang="en-GB" sz="2000" b="1" dirty="0">
                <a:latin typeface="+mj-lt"/>
              </a:rPr>
              <a:t>School dinners</a:t>
            </a:r>
            <a:r>
              <a:rPr lang="en-GB" sz="2000" dirty="0">
                <a:latin typeface="+mj-lt"/>
              </a:rPr>
              <a:t>  cost £2.60</a:t>
            </a:r>
          </a:p>
          <a:p>
            <a:r>
              <a:rPr lang="en-US" sz="2000" dirty="0">
                <a:latin typeface="+mj-lt"/>
              </a:rPr>
              <a:t>A varied menu has been provided for the children with an emphasis on healthy eating. Dinner money should be forwarded in a marked envelope with the children or by parent-mail direct to the office.</a:t>
            </a:r>
          </a:p>
          <a:p>
            <a:endParaRPr lang="en-US" sz="2000" dirty="0">
              <a:latin typeface="+mj-lt"/>
            </a:endParaRPr>
          </a:p>
          <a:p>
            <a:r>
              <a:rPr lang="en-US" sz="2000" b="1" dirty="0">
                <a:latin typeface="+mj-lt"/>
              </a:rPr>
              <a:t>Healthy Break:</a:t>
            </a:r>
            <a:r>
              <a:rPr lang="en-US" sz="2000" dirty="0">
                <a:latin typeface="+mj-lt"/>
              </a:rPr>
              <a:t> At St Brigid’s the children are encouraged to eat a healthy break every day which ideally consists of fruit with water.</a:t>
            </a:r>
          </a:p>
          <a:p>
            <a:endParaRPr lang="en-GB" sz="2000" dirty="0">
              <a:latin typeface="+mj-lt"/>
            </a:endParaRPr>
          </a:p>
          <a:p>
            <a:r>
              <a:rPr lang="en-GB" sz="2000" dirty="0">
                <a:latin typeface="+mj-lt"/>
              </a:rPr>
              <a:t>Children will enter school unaccompanied</a:t>
            </a:r>
            <a:r>
              <a:rPr lang="en-GB" sz="2000" dirty="0" smtClean="0">
                <a:latin typeface="+mj-lt"/>
              </a:rPr>
              <a:t>, and should only enter the school grounds via</a:t>
            </a:r>
          </a:p>
          <a:p>
            <a:r>
              <a:rPr lang="en-GB" sz="2000" dirty="0" smtClean="0">
                <a:latin typeface="+mj-lt"/>
              </a:rPr>
              <a:t>the main school gate and should walk down past the hall and then </a:t>
            </a:r>
          </a:p>
          <a:p>
            <a:r>
              <a:rPr lang="en-GB" sz="2000" dirty="0" smtClean="0">
                <a:latin typeface="+mj-lt"/>
              </a:rPr>
              <a:t>enter the school </a:t>
            </a:r>
            <a:r>
              <a:rPr lang="en-GB" sz="2000" dirty="0">
                <a:latin typeface="+mj-lt"/>
              </a:rPr>
              <a:t>by the </a:t>
            </a:r>
            <a:r>
              <a:rPr lang="en-GB" sz="2000" dirty="0" smtClean="0">
                <a:latin typeface="+mj-lt"/>
              </a:rPr>
              <a:t>side door, as they have been doing this year.</a:t>
            </a:r>
            <a:endParaRPr lang="en-GB" sz="2000" dirty="0">
              <a:latin typeface="+mj-lt"/>
            </a:endParaRPr>
          </a:p>
          <a:p>
            <a:endParaRPr lang="en-GB" sz="2000" dirty="0">
              <a:latin typeface="+mj-lt"/>
            </a:endParaRPr>
          </a:p>
          <a:p>
            <a:r>
              <a:rPr lang="en-GB" sz="2000" dirty="0" smtClean="0">
                <a:latin typeface="+mj-lt"/>
              </a:rPr>
              <a:t>From the week beginning Monday 14</a:t>
            </a:r>
            <a:r>
              <a:rPr lang="en-GB" sz="2000" baseline="30000" dirty="0" smtClean="0">
                <a:latin typeface="+mj-lt"/>
              </a:rPr>
              <a:t>th</a:t>
            </a:r>
            <a:r>
              <a:rPr lang="en-GB" sz="2000" dirty="0" smtClean="0">
                <a:latin typeface="+mj-lt"/>
              </a:rPr>
              <a:t> September school </a:t>
            </a:r>
            <a:r>
              <a:rPr lang="en-GB" sz="2000" dirty="0">
                <a:latin typeface="+mj-lt"/>
              </a:rPr>
              <a:t>for </a:t>
            </a:r>
            <a:endParaRPr lang="en-GB" sz="2000" dirty="0" smtClean="0">
              <a:latin typeface="+mj-lt"/>
            </a:endParaRPr>
          </a:p>
          <a:p>
            <a:r>
              <a:rPr lang="en-GB" sz="2000" dirty="0" smtClean="0">
                <a:latin typeface="+mj-lt"/>
              </a:rPr>
              <a:t>Primary 5 will </a:t>
            </a:r>
            <a:r>
              <a:rPr lang="en-GB" sz="2000" dirty="0">
                <a:latin typeface="+mj-lt"/>
              </a:rPr>
              <a:t>begin at </a:t>
            </a:r>
            <a:r>
              <a:rPr lang="en-GB" sz="2000" dirty="0" smtClean="0">
                <a:latin typeface="+mj-lt"/>
              </a:rPr>
              <a:t>9.00 am </a:t>
            </a:r>
            <a:r>
              <a:rPr lang="en-GB" sz="2000" dirty="0">
                <a:latin typeface="+mj-lt"/>
              </a:rPr>
              <a:t>and end at </a:t>
            </a:r>
            <a:r>
              <a:rPr lang="en-GB" sz="2000" dirty="0" smtClean="0">
                <a:latin typeface="+mj-lt"/>
              </a:rPr>
              <a:t>3.00 pm. </a:t>
            </a:r>
            <a:endParaRPr lang="en-GB" sz="2000" dirty="0">
              <a:latin typeface="+mj-lt"/>
            </a:endParaRPr>
          </a:p>
          <a:p>
            <a:endParaRPr lang="en-GB" sz="2000" dirty="0">
              <a:latin typeface="+mj-lt"/>
            </a:endParaRPr>
          </a:p>
          <a:p>
            <a:r>
              <a:rPr lang="en-GB" sz="2000" dirty="0">
                <a:latin typeface="+mj-lt"/>
              </a:rPr>
              <a:t>Children will be brought to the front of the school for collection.</a:t>
            </a:r>
          </a:p>
          <a:p>
            <a:endParaRPr lang="en-GB" dirty="0">
              <a:latin typeface="+mj-lt"/>
            </a:endParaRPr>
          </a:p>
          <a:p>
            <a:endParaRPr lang="en-US" dirty="0">
              <a:latin typeface="+mj-lt"/>
            </a:endParaRPr>
          </a:p>
          <a:p>
            <a:endParaRPr lang="en-US" dirty="0">
              <a:latin typeface="+mj-lt"/>
            </a:endParaRPr>
          </a:p>
          <a:p>
            <a:endParaRPr lang="en-GB" dirty="0"/>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316" y="3635263"/>
            <a:ext cx="2910912" cy="2898032"/>
          </a:xfrm>
          <a:prstGeom prst="rect">
            <a:avLst/>
          </a:prstGeom>
        </p:spPr>
      </p:pic>
    </p:spTree>
    <p:extLst>
      <p:ext uri="{BB962C8B-B14F-4D97-AF65-F5344CB8AC3E}">
        <p14:creationId xmlns:p14="http://schemas.microsoft.com/office/powerpoint/2010/main" val="2839390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3EFA5F-6DAE-44D0-974F-0138BDD096D5}"/>
              </a:ext>
            </a:extLst>
          </p:cNvPr>
          <p:cNvSpPr txBox="1"/>
          <p:nvPr/>
        </p:nvSpPr>
        <p:spPr>
          <a:xfrm>
            <a:off x="534572" y="604911"/>
            <a:ext cx="11099410" cy="6186309"/>
          </a:xfrm>
          <a:prstGeom prst="rect">
            <a:avLst/>
          </a:prstGeom>
          <a:noFill/>
        </p:spPr>
        <p:txBody>
          <a:bodyPr wrap="square" rtlCol="0">
            <a:spAutoFit/>
          </a:bodyPr>
          <a:lstStyle/>
          <a:p>
            <a:r>
              <a:rPr lang="en-GB" b="1" u="sng" dirty="0">
                <a:latin typeface="+mj-lt"/>
              </a:rPr>
              <a:t>Numeracy:</a:t>
            </a:r>
          </a:p>
          <a:p>
            <a:endParaRPr lang="en-GB" dirty="0">
              <a:latin typeface="+mj-lt"/>
            </a:endParaRPr>
          </a:p>
          <a:p>
            <a:r>
              <a:rPr lang="en-GB" dirty="0">
                <a:latin typeface="+mj-lt"/>
              </a:rPr>
              <a:t>In Numeracy this year we will be looking at the following key areas:</a:t>
            </a:r>
          </a:p>
          <a:p>
            <a:pPr marL="285750" indent="-285750">
              <a:buFont typeface="Wingdings" panose="05000000000000000000" pitchFamily="2" charset="2"/>
              <a:buChar char="v"/>
            </a:pPr>
            <a:r>
              <a:rPr lang="en-GB" dirty="0">
                <a:latin typeface="+mj-lt"/>
              </a:rPr>
              <a:t>Number</a:t>
            </a:r>
          </a:p>
          <a:p>
            <a:pPr marL="285750" indent="-285750">
              <a:buFont typeface="Wingdings" panose="05000000000000000000" pitchFamily="2" charset="2"/>
              <a:buChar char="v"/>
            </a:pPr>
            <a:r>
              <a:rPr lang="en-GB" dirty="0">
                <a:latin typeface="+mj-lt"/>
              </a:rPr>
              <a:t>Shape and Space</a:t>
            </a:r>
          </a:p>
          <a:p>
            <a:pPr marL="285750" indent="-285750">
              <a:buFont typeface="Wingdings" panose="05000000000000000000" pitchFamily="2" charset="2"/>
              <a:buChar char="v"/>
            </a:pPr>
            <a:r>
              <a:rPr lang="en-GB" dirty="0">
                <a:latin typeface="+mj-lt"/>
              </a:rPr>
              <a:t>Measures</a:t>
            </a:r>
          </a:p>
          <a:p>
            <a:pPr marL="285750" indent="-285750">
              <a:buFont typeface="Wingdings" panose="05000000000000000000" pitchFamily="2" charset="2"/>
              <a:buChar char="v"/>
            </a:pPr>
            <a:r>
              <a:rPr lang="en-GB" dirty="0">
                <a:latin typeface="+mj-lt"/>
              </a:rPr>
              <a:t>Data Handling</a:t>
            </a:r>
          </a:p>
          <a:p>
            <a:pPr marL="285750" indent="-285750">
              <a:buFont typeface="Wingdings" panose="05000000000000000000" pitchFamily="2" charset="2"/>
              <a:buChar char="v"/>
            </a:pPr>
            <a:endParaRPr lang="en-GB" dirty="0">
              <a:latin typeface="+mj-lt"/>
            </a:endParaRPr>
          </a:p>
          <a:p>
            <a:pPr marL="285750" indent="-285750">
              <a:buFont typeface="Wingdings" panose="05000000000000000000" pitchFamily="2" charset="2"/>
              <a:buChar char="v"/>
            </a:pPr>
            <a:r>
              <a:rPr lang="en-GB" dirty="0">
                <a:latin typeface="+mj-lt"/>
              </a:rPr>
              <a:t>Mental Maths</a:t>
            </a:r>
          </a:p>
          <a:p>
            <a:r>
              <a:rPr lang="en-GB" dirty="0">
                <a:latin typeface="+mj-lt"/>
              </a:rPr>
              <a:t>	In mental maths we will be practicing using the following key skills:</a:t>
            </a:r>
          </a:p>
          <a:p>
            <a:r>
              <a:rPr lang="en-GB" dirty="0">
                <a:latin typeface="+mj-lt"/>
              </a:rPr>
              <a:t>	- Partitioning </a:t>
            </a:r>
          </a:p>
          <a:p>
            <a:r>
              <a:rPr lang="en-GB" dirty="0">
                <a:latin typeface="+mj-lt"/>
              </a:rPr>
              <a:t>	- Rounding and Adjusting</a:t>
            </a:r>
          </a:p>
          <a:p>
            <a:r>
              <a:rPr lang="en-GB" dirty="0">
                <a:latin typeface="+mj-lt"/>
              </a:rPr>
              <a:t>	- Counting on and back</a:t>
            </a:r>
          </a:p>
          <a:p>
            <a:r>
              <a:rPr lang="en-GB" dirty="0">
                <a:latin typeface="+mj-lt"/>
              </a:rPr>
              <a:t>	- Using Inverse Operations</a:t>
            </a:r>
          </a:p>
          <a:p>
            <a:r>
              <a:rPr lang="en-GB" dirty="0">
                <a:latin typeface="+mj-lt"/>
              </a:rPr>
              <a:t>	- Using factors</a:t>
            </a:r>
          </a:p>
          <a:p>
            <a:r>
              <a:rPr lang="en-GB" dirty="0">
                <a:latin typeface="+mj-lt"/>
              </a:rPr>
              <a:t>	- Equivalence</a:t>
            </a:r>
          </a:p>
          <a:p>
            <a:r>
              <a:rPr lang="en-GB" dirty="0">
                <a:latin typeface="+mj-lt"/>
              </a:rPr>
              <a:t>	- Re-Ordering</a:t>
            </a:r>
          </a:p>
          <a:p>
            <a:endParaRPr lang="en-GB" dirty="0">
              <a:latin typeface="+mj-lt"/>
            </a:endParaRPr>
          </a:p>
          <a:p>
            <a:r>
              <a:rPr lang="en-US" dirty="0">
                <a:latin typeface="+mj-lt"/>
              </a:rPr>
              <a:t>At home you can help your child by :</a:t>
            </a:r>
          </a:p>
          <a:p>
            <a:r>
              <a:rPr lang="en-US" dirty="0">
                <a:latin typeface="+mj-lt"/>
              </a:rPr>
              <a:t>-developing a quick recall of number bonds and multiplication and division facts.</a:t>
            </a:r>
          </a:p>
          <a:p>
            <a:r>
              <a:rPr lang="en-US" dirty="0">
                <a:latin typeface="+mj-lt"/>
              </a:rPr>
              <a:t>- </a:t>
            </a:r>
            <a:r>
              <a:rPr lang="en-US" dirty="0" err="1" smtClean="0">
                <a:latin typeface="+mj-lt"/>
              </a:rPr>
              <a:t>practising</a:t>
            </a:r>
            <a:r>
              <a:rPr lang="en-US" dirty="0" smtClean="0">
                <a:latin typeface="+mj-lt"/>
              </a:rPr>
              <a:t> </a:t>
            </a:r>
            <a:r>
              <a:rPr lang="en-US" dirty="0">
                <a:latin typeface="+mj-lt"/>
              </a:rPr>
              <a:t>word problems to develop confidence in this area .</a:t>
            </a:r>
          </a:p>
          <a:p>
            <a:endParaRPr lang="en-GB"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796" y="303461"/>
            <a:ext cx="3047619" cy="2523809"/>
          </a:xfrm>
          <a:prstGeom prst="rect">
            <a:avLst/>
          </a:prstGeom>
        </p:spPr>
      </p:pic>
    </p:spTree>
    <p:extLst>
      <p:ext uri="{BB962C8B-B14F-4D97-AF65-F5344CB8AC3E}">
        <p14:creationId xmlns:p14="http://schemas.microsoft.com/office/powerpoint/2010/main" val="1819800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4E560D-DBD9-4A8F-9AEF-35FA1CE0D214}"/>
              </a:ext>
            </a:extLst>
          </p:cNvPr>
          <p:cNvSpPr txBox="1"/>
          <p:nvPr/>
        </p:nvSpPr>
        <p:spPr>
          <a:xfrm>
            <a:off x="140677" y="168812"/>
            <a:ext cx="11830929" cy="6524863"/>
          </a:xfrm>
          <a:prstGeom prst="rect">
            <a:avLst/>
          </a:prstGeom>
          <a:noFill/>
        </p:spPr>
        <p:txBody>
          <a:bodyPr wrap="square" rtlCol="0">
            <a:spAutoFit/>
          </a:bodyPr>
          <a:lstStyle/>
          <a:p>
            <a:r>
              <a:rPr lang="en-GB" sz="2000" b="1" dirty="0">
                <a:latin typeface="+mj-lt"/>
              </a:rPr>
              <a:t>Literacy:</a:t>
            </a:r>
          </a:p>
          <a:p>
            <a:endParaRPr lang="en-GB" sz="2000" dirty="0">
              <a:latin typeface="+mj-lt"/>
            </a:endParaRPr>
          </a:p>
          <a:p>
            <a:r>
              <a:rPr lang="en-GB" sz="2000" b="1" dirty="0">
                <a:latin typeface="+mj-lt"/>
              </a:rPr>
              <a:t>Comprehension skills</a:t>
            </a:r>
          </a:p>
          <a:p>
            <a:r>
              <a:rPr lang="en-GB" sz="2000" dirty="0">
                <a:latin typeface="+mj-lt"/>
              </a:rPr>
              <a:t>Each month we will focus on one particular comprehension skill.</a:t>
            </a:r>
          </a:p>
          <a:p>
            <a:r>
              <a:rPr lang="en-GB" sz="2000" dirty="0">
                <a:latin typeface="+mj-lt"/>
              </a:rPr>
              <a:t>These are the skills we will be working  on:</a:t>
            </a:r>
          </a:p>
          <a:p>
            <a:endParaRPr lang="en-GB" sz="2000" dirty="0">
              <a:latin typeface="+mj-lt"/>
            </a:endParaRPr>
          </a:p>
          <a:p>
            <a:pPr marL="285750" indent="-285750">
              <a:buFont typeface="Arial" panose="020B0604020202020204" pitchFamily="34" charset="0"/>
              <a:buChar char="•"/>
            </a:pPr>
            <a:r>
              <a:rPr lang="en-GB" sz="2000" dirty="0">
                <a:latin typeface="+mj-lt"/>
              </a:rPr>
              <a:t>Summarising</a:t>
            </a:r>
          </a:p>
          <a:p>
            <a:pPr marL="285750" indent="-285750">
              <a:buFont typeface="Arial" panose="020B0604020202020204" pitchFamily="34" charset="0"/>
              <a:buChar char="•"/>
            </a:pPr>
            <a:r>
              <a:rPr lang="en-GB" sz="2000" dirty="0">
                <a:latin typeface="+mj-lt"/>
              </a:rPr>
              <a:t>Questioning</a:t>
            </a:r>
          </a:p>
          <a:p>
            <a:pPr marL="285750" indent="-285750">
              <a:buFont typeface="Arial" panose="020B0604020202020204" pitchFamily="34" charset="0"/>
              <a:buChar char="•"/>
            </a:pPr>
            <a:r>
              <a:rPr lang="en-GB" sz="2000" dirty="0">
                <a:latin typeface="+mj-lt"/>
              </a:rPr>
              <a:t>Predicting</a:t>
            </a:r>
          </a:p>
          <a:p>
            <a:pPr marL="285750" indent="-285750">
              <a:buFont typeface="Arial" panose="020B0604020202020204" pitchFamily="34" charset="0"/>
              <a:buChar char="•"/>
            </a:pPr>
            <a:r>
              <a:rPr lang="en-GB" sz="2000" dirty="0">
                <a:latin typeface="+mj-lt"/>
              </a:rPr>
              <a:t>Visualising</a:t>
            </a:r>
          </a:p>
          <a:p>
            <a:pPr marL="285750" indent="-285750">
              <a:buFont typeface="Arial" panose="020B0604020202020204" pitchFamily="34" charset="0"/>
              <a:buChar char="•"/>
            </a:pPr>
            <a:r>
              <a:rPr lang="en-GB" sz="2000" dirty="0">
                <a:latin typeface="+mj-lt"/>
              </a:rPr>
              <a:t>Clarifying</a:t>
            </a:r>
          </a:p>
          <a:p>
            <a:pPr marL="285750" indent="-285750">
              <a:buFont typeface="Arial" panose="020B0604020202020204" pitchFamily="34" charset="0"/>
              <a:buChar char="•"/>
            </a:pPr>
            <a:r>
              <a:rPr lang="en-GB" sz="2000" dirty="0">
                <a:latin typeface="+mj-lt"/>
              </a:rPr>
              <a:t>Making Connections</a:t>
            </a:r>
          </a:p>
          <a:p>
            <a:pPr marL="285750" indent="-285750">
              <a:buFont typeface="Arial" panose="020B0604020202020204" pitchFamily="34" charset="0"/>
              <a:buChar char="•"/>
            </a:pPr>
            <a:r>
              <a:rPr lang="en-GB" sz="2000" dirty="0">
                <a:latin typeface="+mj-lt"/>
              </a:rPr>
              <a:t>Synthesising</a:t>
            </a:r>
          </a:p>
          <a:p>
            <a:pPr marL="285750" indent="-285750">
              <a:buFont typeface="Arial" panose="020B0604020202020204" pitchFamily="34" charset="0"/>
              <a:buChar char="•"/>
            </a:pPr>
            <a:r>
              <a:rPr lang="en-GB" sz="2000" dirty="0">
                <a:latin typeface="+mj-lt"/>
              </a:rPr>
              <a:t>Inferring</a:t>
            </a:r>
          </a:p>
          <a:p>
            <a:pPr marL="285750" indent="-285750">
              <a:buFont typeface="Arial" panose="020B0604020202020204" pitchFamily="34" charset="0"/>
              <a:buChar char="•"/>
            </a:pPr>
            <a:r>
              <a:rPr lang="en-GB" sz="2000" dirty="0">
                <a:latin typeface="+mj-lt"/>
              </a:rPr>
              <a:t>Monitoring</a:t>
            </a:r>
          </a:p>
          <a:p>
            <a:pPr marL="285750" indent="-285750">
              <a:buFont typeface="Arial" panose="020B0604020202020204" pitchFamily="34" charset="0"/>
              <a:buChar char="•"/>
            </a:pPr>
            <a:endParaRPr lang="en-GB" sz="2000" dirty="0">
              <a:latin typeface="+mj-lt"/>
            </a:endParaRPr>
          </a:p>
          <a:p>
            <a:r>
              <a:rPr lang="en-GB" sz="2000" b="1" dirty="0">
                <a:latin typeface="+mj-lt"/>
              </a:rPr>
              <a:t>      Cursive Handwriting:</a:t>
            </a:r>
          </a:p>
          <a:p>
            <a:pPr marL="285750" indent="-285750">
              <a:buFont typeface="Arial" panose="020B0604020202020204" pitchFamily="34" charset="0"/>
              <a:buChar char="•"/>
            </a:pPr>
            <a:r>
              <a:rPr lang="en-GB" sz="2000" dirty="0">
                <a:latin typeface="+mj-lt"/>
              </a:rPr>
              <a:t>We use the cursive style of handwriting at St Brigid’s and we will be practising cursive script with the children regularly and encouraging them to use it in all written work.</a:t>
            </a:r>
          </a:p>
          <a:p>
            <a:pPr marL="285750" indent="-285750">
              <a:buFont typeface="Arial" panose="020B0604020202020204" pitchFamily="34" charset="0"/>
              <a:buChar char="•"/>
            </a:pPr>
            <a:endParaRPr lang="en-GB" sz="2000" dirty="0">
              <a:latin typeface="+mj-lt"/>
            </a:endParaRPr>
          </a:p>
          <a:p>
            <a:pPr marL="285750" indent="-285750">
              <a:buFont typeface="Arial" panose="020B0604020202020204" pitchFamily="34" charset="0"/>
              <a:buChar char="•"/>
            </a:pP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141" y="1558728"/>
            <a:ext cx="4836346" cy="3183195"/>
          </a:xfrm>
          <a:prstGeom prst="rect">
            <a:avLst/>
          </a:prstGeom>
        </p:spPr>
      </p:pic>
    </p:spTree>
    <p:extLst>
      <p:ext uri="{BB962C8B-B14F-4D97-AF65-F5344CB8AC3E}">
        <p14:creationId xmlns:p14="http://schemas.microsoft.com/office/powerpoint/2010/main" val="504843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8C84B-4FD9-4D61-98B9-08A745597F02}"/>
              </a:ext>
            </a:extLst>
          </p:cNvPr>
          <p:cNvSpPr txBox="1"/>
          <p:nvPr/>
        </p:nvSpPr>
        <p:spPr>
          <a:xfrm>
            <a:off x="539261" y="117693"/>
            <a:ext cx="11113477" cy="6740307"/>
          </a:xfrm>
          <a:prstGeom prst="rect">
            <a:avLst/>
          </a:prstGeom>
          <a:noFill/>
        </p:spPr>
        <p:txBody>
          <a:bodyPr wrap="square" rtlCol="0">
            <a:spAutoFit/>
          </a:bodyPr>
          <a:lstStyle/>
          <a:p>
            <a:r>
              <a:rPr lang="en-GB" b="1" u="sng" dirty="0">
                <a:latin typeface="+mj-lt"/>
              </a:rPr>
              <a:t>Writing.</a:t>
            </a:r>
          </a:p>
          <a:p>
            <a:endParaRPr lang="en-GB" dirty="0">
              <a:latin typeface="+mj-lt"/>
            </a:endParaRPr>
          </a:p>
          <a:p>
            <a:r>
              <a:rPr lang="en-GB" dirty="0">
                <a:latin typeface="+mj-lt"/>
              </a:rPr>
              <a:t>We will be working on these writing forms throughout the year:</a:t>
            </a:r>
          </a:p>
          <a:p>
            <a:pPr marL="342900" indent="-342900">
              <a:buFont typeface="Arial"/>
              <a:buChar char="•"/>
            </a:pPr>
            <a:r>
              <a:rPr lang="en-GB" dirty="0">
                <a:latin typeface="+mj-lt"/>
                <a:cs typeface="Calibri"/>
              </a:rPr>
              <a:t>Recount </a:t>
            </a:r>
          </a:p>
          <a:p>
            <a:pPr marL="342900" indent="-342900">
              <a:buFont typeface="Arial"/>
              <a:buChar char="•"/>
            </a:pPr>
            <a:r>
              <a:rPr lang="en-GB" dirty="0">
                <a:latin typeface="+mj-lt"/>
                <a:cs typeface="Calibri"/>
              </a:rPr>
              <a:t>Report </a:t>
            </a:r>
          </a:p>
          <a:p>
            <a:pPr marL="342900" indent="-342900">
              <a:buFont typeface="Arial"/>
              <a:buChar char="•"/>
            </a:pPr>
            <a:r>
              <a:rPr lang="en-GB" dirty="0">
                <a:latin typeface="+mj-lt"/>
                <a:cs typeface="Calibri"/>
              </a:rPr>
              <a:t>Instructional </a:t>
            </a:r>
          </a:p>
          <a:p>
            <a:pPr marL="342900" indent="-342900">
              <a:buFont typeface="Arial"/>
              <a:buChar char="•"/>
            </a:pPr>
            <a:r>
              <a:rPr lang="en-GB" dirty="0">
                <a:latin typeface="+mj-lt"/>
                <a:cs typeface="Calibri"/>
              </a:rPr>
              <a:t>Procedural </a:t>
            </a:r>
          </a:p>
          <a:p>
            <a:pPr marL="342900" indent="-342900">
              <a:buFont typeface="Arial"/>
              <a:buChar char="•"/>
            </a:pPr>
            <a:r>
              <a:rPr lang="en-GB" dirty="0">
                <a:latin typeface="+mj-lt"/>
                <a:cs typeface="Calibri"/>
              </a:rPr>
              <a:t>Narrative </a:t>
            </a:r>
          </a:p>
          <a:p>
            <a:pPr marL="342900" indent="-342900">
              <a:buFont typeface="Arial"/>
              <a:buChar char="•"/>
            </a:pPr>
            <a:r>
              <a:rPr lang="en-GB" dirty="0">
                <a:latin typeface="+mj-lt"/>
                <a:cs typeface="Calibri"/>
              </a:rPr>
              <a:t>Explanation </a:t>
            </a:r>
          </a:p>
          <a:p>
            <a:pPr marL="342900" indent="-342900">
              <a:buFont typeface="Arial"/>
              <a:buChar char="•"/>
            </a:pPr>
            <a:r>
              <a:rPr lang="en-GB" dirty="0">
                <a:latin typeface="+mj-lt"/>
                <a:cs typeface="Calibri"/>
              </a:rPr>
              <a:t>Persuasive </a:t>
            </a:r>
          </a:p>
          <a:p>
            <a:pPr marL="342900" indent="-342900">
              <a:buFont typeface="Arial"/>
              <a:buChar char="•"/>
            </a:pPr>
            <a:r>
              <a:rPr lang="en-GB" dirty="0">
                <a:latin typeface="+mj-lt"/>
                <a:cs typeface="Calibri"/>
              </a:rPr>
              <a:t>Discursive </a:t>
            </a:r>
          </a:p>
          <a:p>
            <a:pPr marL="342900" indent="-342900">
              <a:buFont typeface="Arial"/>
              <a:buChar char="•"/>
            </a:pPr>
            <a:r>
              <a:rPr lang="en-GB" dirty="0">
                <a:latin typeface="+mj-lt"/>
                <a:cs typeface="Calibri"/>
              </a:rPr>
              <a:t>Poetry </a:t>
            </a:r>
          </a:p>
          <a:p>
            <a:pPr marL="342900" indent="-342900">
              <a:buFont typeface="Arial"/>
              <a:buChar char="•"/>
            </a:pPr>
            <a:r>
              <a:rPr lang="en-GB" dirty="0">
                <a:latin typeface="+mj-lt"/>
                <a:cs typeface="Calibri"/>
              </a:rPr>
              <a:t>Letter Writing</a:t>
            </a:r>
          </a:p>
          <a:p>
            <a:pPr marL="342900" indent="-342900">
              <a:buFont typeface="Arial"/>
              <a:buChar char="•"/>
            </a:pPr>
            <a:endParaRPr lang="en-GB" dirty="0">
              <a:latin typeface="+mj-lt"/>
              <a:cs typeface="Calibri"/>
            </a:endParaRPr>
          </a:p>
          <a:p>
            <a:r>
              <a:rPr lang="en-GB" dirty="0">
                <a:latin typeface="+mj-lt"/>
                <a:cs typeface="Calibri"/>
              </a:rPr>
              <a:t>In Term 1 we will focus on Recount and Report writing. In Term 2  we will work on  be exploring Narrative and Persuasive writing. In Term 3 the specific focus will be  Explanation writing.</a:t>
            </a:r>
          </a:p>
          <a:p>
            <a:endParaRPr lang="en-GB" dirty="0">
              <a:latin typeface="+mj-lt"/>
              <a:cs typeface="Calibri"/>
            </a:endParaRPr>
          </a:p>
          <a:p>
            <a:r>
              <a:rPr lang="en-US" b="1" u="sng" dirty="0">
                <a:latin typeface="+mj-lt"/>
                <a:cs typeface="Calibri"/>
              </a:rPr>
              <a:t>Phonics </a:t>
            </a:r>
            <a:endParaRPr lang="en-US" dirty="0">
              <a:latin typeface="+mj-lt"/>
              <a:cs typeface="Calibri"/>
            </a:endParaRPr>
          </a:p>
          <a:p>
            <a:r>
              <a:rPr lang="en-US" dirty="0">
                <a:latin typeface="+mj-lt"/>
                <a:cs typeface="Calibri"/>
              </a:rPr>
              <a:t>Our phonics </a:t>
            </a:r>
            <a:r>
              <a:rPr lang="en-US" dirty="0" err="1">
                <a:latin typeface="+mj-lt"/>
                <a:cs typeface="Calibri"/>
              </a:rPr>
              <a:t>programme</a:t>
            </a:r>
            <a:r>
              <a:rPr lang="en-US" dirty="0">
                <a:latin typeface="+mj-lt"/>
                <a:cs typeface="Calibri"/>
              </a:rPr>
              <a:t> is designed to encourage children to explore the various ways that sounds can be represented i.e. knew, shoe, through. </a:t>
            </a:r>
          </a:p>
          <a:p>
            <a:endParaRPr lang="en-US" dirty="0">
              <a:latin typeface="+mj-lt"/>
              <a:cs typeface="Calibri"/>
            </a:endParaRPr>
          </a:p>
          <a:p>
            <a:r>
              <a:rPr lang="en-US" dirty="0">
                <a:latin typeface="+mj-lt"/>
                <a:cs typeface="Calibri"/>
              </a:rPr>
              <a:t>We will begin with revision of letter sounds and blending skills with </a:t>
            </a:r>
            <a:r>
              <a:rPr lang="en-US" dirty="0" err="1">
                <a:latin typeface="+mj-lt"/>
                <a:cs typeface="Calibri"/>
              </a:rPr>
              <a:t>cvc</a:t>
            </a:r>
            <a:r>
              <a:rPr lang="en-US" dirty="0">
                <a:latin typeface="+mj-lt"/>
                <a:cs typeface="Calibri"/>
              </a:rPr>
              <a:t>, </a:t>
            </a:r>
            <a:r>
              <a:rPr lang="en-US" dirty="0" err="1">
                <a:latin typeface="+mj-lt"/>
                <a:cs typeface="Calibri"/>
              </a:rPr>
              <a:t>cvcc</a:t>
            </a:r>
            <a:r>
              <a:rPr lang="en-US" dirty="0">
                <a:latin typeface="+mj-lt"/>
                <a:cs typeface="Calibri"/>
              </a:rPr>
              <a:t> and </a:t>
            </a:r>
            <a:r>
              <a:rPr lang="en-US" dirty="0" err="1">
                <a:latin typeface="+mj-lt"/>
                <a:cs typeface="Calibri"/>
              </a:rPr>
              <a:t>ccvcc</a:t>
            </a:r>
            <a:r>
              <a:rPr lang="en-US" dirty="0">
                <a:latin typeface="+mj-lt"/>
                <a:cs typeface="Calibri"/>
              </a:rPr>
              <a:t> words, syllabification then we will move onto exploring sound families. Topic words will also be used.</a:t>
            </a:r>
            <a:endParaRPr lang="en-GB" dirty="0">
              <a:latin typeface="+mj-lt"/>
              <a:cs typeface="Calibri"/>
            </a:endParaRPr>
          </a:p>
          <a:p>
            <a:pPr marL="342900" indent="-342900">
              <a:buFont typeface="+mj-lt"/>
              <a:buAutoNum type="arabicPeriod"/>
            </a:pP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9257" y="1219065"/>
            <a:ext cx="2085714" cy="2190476"/>
          </a:xfrm>
          <a:prstGeom prst="rect">
            <a:avLst/>
          </a:prstGeom>
        </p:spPr>
      </p:pic>
    </p:spTree>
    <p:extLst>
      <p:ext uri="{BB962C8B-B14F-4D97-AF65-F5344CB8AC3E}">
        <p14:creationId xmlns:p14="http://schemas.microsoft.com/office/powerpoint/2010/main" val="1216704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5FA7E6-D80F-489B-BE70-BEC64F7268AD}"/>
              </a:ext>
            </a:extLst>
          </p:cNvPr>
          <p:cNvSpPr txBox="1"/>
          <p:nvPr/>
        </p:nvSpPr>
        <p:spPr>
          <a:xfrm>
            <a:off x="745588" y="548640"/>
            <a:ext cx="10818055" cy="6155531"/>
          </a:xfrm>
          <a:prstGeom prst="rect">
            <a:avLst/>
          </a:prstGeom>
          <a:noFill/>
        </p:spPr>
        <p:txBody>
          <a:bodyPr wrap="square" rtlCol="0">
            <a:spAutoFit/>
          </a:bodyPr>
          <a:lstStyle/>
          <a:p>
            <a:r>
              <a:rPr lang="en-GB" sz="2000" b="1" dirty="0">
                <a:latin typeface="+mj-lt"/>
                <a:cs typeface="Calibri" panose="020F0502020204030204" pitchFamily="34" charset="0"/>
              </a:rPr>
              <a:t>Grammar and Punctuation:</a:t>
            </a:r>
          </a:p>
          <a:p>
            <a:endParaRPr lang="en-GB" sz="2000" b="1" dirty="0">
              <a:latin typeface="+mj-lt"/>
              <a:cs typeface="Calibri" panose="020F0502020204030204" pitchFamily="34" charset="0"/>
            </a:endParaRPr>
          </a:p>
          <a:p>
            <a:r>
              <a:rPr lang="en-GB" sz="2000" dirty="0">
                <a:latin typeface="+mj-lt"/>
                <a:cs typeface="Calibri" panose="020F0502020204030204" pitchFamily="34" charset="0"/>
              </a:rPr>
              <a:t>This will be a constant focus throughout the year with weekly sessions on developing grammar and punctuation skills.</a:t>
            </a:r>
          </a:p>
          <a:p>
            <a:endParaRPr lang="en-GB" sz="2000" dirty="0">
              <a:latin typeface="+mj-lt"/>
              <a:cs typeface="Calibri" panose="020F0502020204030204" pitchFamily="34" charset="0"/>
            </a:endParaRPr>
          </a:p>
          <a:p>
            <a:r>
              <a:rPr lang="en-GB" sz="2000" dirty="0">
                <a:latin typeface="+mj-lt"/>
                <a:cs typeface="Calibri" panose="020F0502020204030204" pitchFamily="34" charset="0"/>
              </a:rPr>
              <a:t>In particular we will look at:</a:t>
            </a:r>
          </a:p>
          <a:p>
            <a:endParaRPr lang="en-GB" sz="2000" dirty="0">
              <a:latin typeface="+mj-lt"/>
              <a:cs typeface="Calibri" panose="020F0502020204030204" pitchFamily="34" charset="0"/>
            </a:endParaRPr>
          </a:p>
          <a:p>
            <a:pPr>
              <a:lnSpc>
                <a:spcPct val="70000"/>
              </a:lnSpc>
            </a:pPr>
            <a:r>
              <a:rPr lang="en-GB" altLang="en-US" sz="2000" dirty="0">
                <a:latin typeface="+mj-lt"/>
                <a:cs typeface="Calibri" panose="020F0502020204030204" pitchFamily="34" charset="0"/>
              </a:rPr>
              <a:t>- Alphabetical order</a:t>
            </a:r>
          </a:p>
          <a:p>
            <a:pPr>
              <a:lnSpc>
                <a:spcPct val="70000"/>
              </a:lnSpc>
            </a:pPr>
            <a:r>
              <a:rPr lang="en-GB" altLang="en-US" sz="2000" dirty="0">
                <a:latin typeface="+mj-lt"/>
                <a:cs typeface="Calibri" panose="020F0502020204030204" pitchFamily="34" charset="0"/>
              </a:rPr>
              <a:t>- Dictionary and Thesaurus use – with textbooks and online</a:t>
            </a:r>
          </a:p>
          <a:p>
            <a:pPr>
              <a:lnSpc>
                <a:spcPct val="70000"/>
              </a:lnSpc>
            </a:pPr>
            <a:r>
              <a:rPr lang="en-GB" altLang="en-US" sz="2000" dirty="0">
                <a:latin typeface="+mj-lt"/>
                <a:cs typeface="Calibri" panose="020F0502020204030204" pitchFamily="34" charset="0"/>
              </a:rPr>
              <a:t>- Nouns (collective- e.g.. a herd of sheep) </a:t>
            </a:r>
          </a:p>
          <a:p>
            <a:pPr>
              <a:lnSpc>
                <a:spcPct val="70000"/>
              </a:lnSpc>
            </a:pPr>
            <a:r>
              <a:rPr lang="en-GB" altLang="en-US" sz="2000" dirty="0">
                <a:latin typeface="+mj-lt"/>
                <a:cs typeface="Calibri" panose="020F0502020204030204" pitchFamily="34" charset="0"/>
              </a:rPr>
              <a:t>- Common and proper nouns</a:t>
            </a:r>
          </a:p>
          <a:p>
            <a:pPr>
              <a:lnSpc>
                <a:spcPct val="70000"/>
              </a:lnSpc>
            </a:pPr>
            <a:r>
              <a:rPr lang="en-GB" altLang="en-US" sz="2000" dirty="0">
                <a:latin typeface="+mj-lt"/>
                <a:cs typeface="Calibri" panose="020F0502020204030204" pitchFamily="34" charset="0"/>
              </a:rPr>
              <a:t>- Adjectives (describing words including  </a:t>
            </a:r>
          </a:p>
          <a:p>
            <a:pPr>
              <a:lnSpc>
                <a:spcPct val="70000"/>
              </a:lnSpc>
            </a:pPr>
            <a:r>
              <a:rPr lang="en-GB" altLang="en-US" sz="2000" dirty="0">
                <a:latin typeface="+mj-lt"/>
                <a:cs typeface="Calibri" panose="020F0502020204030204" pitchFamily="34" charset="0"/>
              </a:rPr>
              <a:t>- Alliteration e.g. squawking seagulls.</a:t>
            </a:r>
          </a:p>
          <a:p>
            <a:pPr>
              <a:lnSpc>
                <a:spcPct val="70000"/>
              </a:lnSpc>
            </a:pPr>
            <a:r>
              <a:rPr lang="en-GB" altLang="en-US" sz="2000" dirty="0">
                <a:latin typeface="+mj-lt"/>
                <a:cs typeface="Calibri" panose="020F0502020204030204" pitchFamily="34" charset="0"/>
              </a:rPr>
              <a:t>- Verbs (tenses use)</a:t>
            </a:r>
          </a:p>
          <a:p>
            <a:pPr>
              <a:lnSpc>
                <a:spcPct val="70000"/>
              </a:lnSpc>
            </a:pPr>
            <a:r>
              <a:rPr lang="en-GB" altLang="en-US" sz="2000" dirty="0">
                <a:latin typeface="+mj-lt"/>
                <a:cs typeface="Calibri" panose="020F0502020204030204" pitchFamily="34" charset="0"/>
              </a:rPr>
              <a:t>- Adverbs</a:t>
            </a:r>
          </a:p>
          <a:p>
            <a:pPr>
              <a:lnSpc>
                <a:spcPct val="70000"/>
              </a:lnSpc>
            </a:pPr>
            <a:r>
              <a:rPr lang="en-GB" altLang="en-US" sz="2000" dirty="0">
                <a:latin typeface="+mj-lt"/>
                <a:cs typeface="Calibri" panose="020F0502020204030204" pitchFamily="34" charset="0"/>
              </a:rPr>
              <a:t>- Pronouns – I, he , she.</a:t>
            </a:r>
          </a:p>
          <a:p>
            <a:pPr>
              <a:lnSpc>
                <a:spcPct val="70000"/>
              </a:lnSpc>
            </a:pPr>
            <a:r>
              <a:rPr lang="en-GB" altLang="en-US" sz="2000" dirty="0">
                <a:latin typeface="+mj-lt"/>
                <a:cs typeface="Calibri" panose="020F0502020204030204" pitchFamily="34" charset="0"/>
              </a:rPr>
              <a:t>- Contractions – making longer sentences</a:t>
            </a:r>
          </a:p>
          <a:p>
            <a:pPr>
              <a:lnSpc>
                <a:spcPct val="70000"/>
              </a:lnSpc>
            </a:pPr>
            <a:r>
              <a:rPr lang="en-GB" altLang="en-US" sz="2000" dirty="0">
                <a:latin typeface="+mj-lt"/>
                <a:cs typeface="Calibri" panose="020F0502020204030204" pitchFamily="34" charset="0"/>
              </a:rPr>
              <a:t>- Connectives</a:t>
            </a:r>
          </a:p>
          <a:p>
            <a:pPr marL="342900" indent="-342900">
              <a:lnSpc>
                <a:spcPct val="70000"/>
              </a:lnSpc>
              <a:buFontTx/>
              <a:buChar char="-"/>
            </a:pPr>
            <a:r>
              <a:rPr lang="en-GB" altLang="en-US" sz="2000" dirty="0">
                <a:latin typeface="+mj-lt"/>
                <a:cs typeface="Calibri" panose="020F0502020204030204" pitchFamily="34" charset="0"/>
              </a:rPr>
              <a:t>Proof-reading and editing skills</a:t>
            </a:r>
          </a:p>
          <a:p>
            <a:pPr marL="342900" indent="-342900">
              <a:lnSpc>
                <a:spcPct val="70000"/>
              </a:lnSpc>
              <a:buFontTx/>
              <a:buChar char="-"/>
            </a:pPr>
            <a:r>
              <a:rPr lang="en-GB" altLang="en-US" sz="2000" dirty="0">
                <a:latin typeface="+mj-lt"/>
                <a:cs typeface="Calibri" panose="020F0502020204030204" pitchFamily="34" charset="0"/>
              </a:rPr>
              <a:t>Punctuation use  - capital letters, full stops, commas, question marks, exclamation marks, brackets, colons and semi-colons.</a:t>
            </a:r>
          </a:p>
          <a:p>
            <a:endParaRPr lang="en-GB" sz="2000" dirty="0">
              <a:latin typeface="+mj-lt"/>
            </a:endParaRPr>
          </a:p>
          <a:p>
            <a:endParaRPr lang="en-GB" sz="2000" dirty="0">
              <a:latin typeface="+mj-lt"/>
            </a:endParaRP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313" y="2412275"/>
            <a:ext cx="5742687" cy="2835452"/>
          </a:xfrm>
          <a:prstGeom prst="rect">
            <a:avLst/>
          </a:prstGeom>
        </p:spPr>
      </p:pic>
    </p:spTree>
    <p:extLst>
      <p:ext uri="{BB962C8B-B14F-4D97-AF65-F5344CB8AC3E}">
        <p14:creationId xmlns:p14="http://schemas.microsoft.com/office/powerpoint/2010/main" val="6602394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1228</TotalTime>
  <Words>1954</Words>
  <Application>Microsoft Office PowerPoint</Application>
  <PresentationFormat>Widescreen</PresentationFormat>
  <Paragraphs>228</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Comic Sans MS</vt:lpstr>
      <vt:lpstr>Constantia</vt:lpstr>
      <vt:lpstr>Times New Roman</vt:lpstr>
      <vt:lpstr>Wingdings</vt:lpstr>
      <vt:lpstr>Wingdings 2</vt:lpstr>
      <vt:lpstr>XCCW Joined 1a</vt:lpstr>
      <vt:lpstr>Flow</vt:lpstr>
      <vt:lpstr>Welcome to Primary Five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Primary Five</dc:title>
  <dc:creator>C McCormick</dc:creator>
  <cp:lastModifiedBy>Denise Moore</cp:lastModifiedBy>
  <cp:revision>38</cp:revision>
  <cp:lastPrinted>2020-09-09T14:20:02Z</cp:lastPrinted>
  <dcterms:created xsi:type="dcterms:W3CDTF">2020-09-08T19:24:47Z</dcterms:created>
  <dcterms:modified xsi:type="dcterms:W3CDTF">2020-09-10T13:15:54Z</dcterms:modified>
</cp:coreProperties>
</file>