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77" r:id="rId3"/>
    <p:sldId id="257" r:id="rId4"/>
    <p:sldId id="259" r:id="rId5"/>
    <p:sldId id="260" r:id="rId6"/>
    <p:sldId id="262" r:id="rId7"/>
    <p:sldId id="263" r:id="rId8"/>
    <p:sldId id="264" r:id="rId9"/>
    <p:sldId id="265" r:id="rId10"/>
    <p:sldId id="266" r:id="rId11"/>
    <p:sldId id="275" r:id="rId12"/>
    <p:sldId id="267" r:id="rId13"/>
    <p:sldId id="268" r:id="rId14"/>
    <p:sldId id="269" r:id="rId15"/>
    <p:sldId id="270" r:id="rId16"/>
    <p:sldId id="276" r:id="rId17"/>
    <p:sldId id="271" r:id="rId18"/>
    <p:sldId id="272" r:id="rId19"/>
    <p:sldId id="273" r:id="rId2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6122B2-A057-4390-B049-307E9565434D}" v="13941" dt="2020-09-06T16:21:28.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p:scale>
          <a:sx n="110" d="100"/>
          <a:sy n="110" d="100"/>
        </p:scale>
        <p:origin x="-566" y="-6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dirty="0"/>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425861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110028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4363707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237746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dirty="0"/>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4361472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81665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663386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574026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45611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620635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dirty="0"/>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241042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dirty="0"/>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86373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293159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5442908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408387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5104782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dirty="0"/>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918784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9/10/2020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3477899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5BCD59-4E5E-49F4-822D-F85C6DF13520}"/>
              </a:ext>
            </a:extLst>
          </p:cNvPr>
          <p:cNvPicPr>
            <a:picLocks noChangeAspect="1"/>
          </p:cNvPicPr>
          <p:nvPr/>
        </p:nvPicPr>
        <p:blipFill rotWithShape="1">
          <a:blip r:embed="rId2"/>
          <a:srcRect t="24980" r="6" b="6"/>
          <a:stretch/>
        </p:blipFill>
        <p:spPr>
          <a:xfrm>
            <a:off x="20" y="10"/>
            <a:ext cx="12188931" cy="6857989"/>
          </a:xfrm>
          <a:prstGeom prst="rect">
            <a:avLst/>
          </a:prstGeom>
        </p:spPr>
      </p:pic>
      <p:sp>
        <p:nvSpPr>
          <p:cNvPr id="2" name="Title 1"/>
          <p:cNvSpPr>
            <a:spLocks noGrp="1"/>
          </p:cNvSpPr>
          <p:nvPr>
            <p:ph type="ctrTitle"/>
          </p:nvPr>
        </p:nvSpPr>
        <p:spPr>
          <a:xfrm>
            <a:off x="640080" y="640080"/>
            <a:ext cx="6894575" cy="3566160"/>
          </a:xfrm>
        </p:spPr>
        <p:txBody>
          <a:bodyPr>
            <a:normAutofit/>
          </a:bodyPr>
          <a:lstStyle/>
          <a:p>
            <a:r>
              <a:rPr lang="en-GB" sz="8900" dirty="0">
                <a:solidFill>
                  <a:schemeClr val="bg1"/>
                </a:solidFill>
                <a:cs typeface="Calibri Light"/>
              </a:rPr>
              <a:t>Welcome to Primary Six</a:t>
            </a:r>
            <a:endParaRPr lang="en-GB" sz="8900" dirty="0">
              <a:solidFill>
                <a:schemeClr val="bg1"/>
              </a:solidFill>
            </a:endParaRPr>
          </a:p>
        </p:txBody>
      </p:sp>
      <p:sp>
        <p:nvSpPr>
          <p:cNvPr id="3" name="Subtitle 2"/>
          <p:cNvSpPr>
            <a:spLocks noGrp="1"/>
          </p:cNvSpPr>
          <p:nvPr>
            <p:ph type="subTitle" idx="1"/>
          </p:nvPr>
        </p:nvSpPr>
        <p:spPr>
          <a:xfrm>
            <a:off x="640080" y="4636008"/>
            <a:ext cx="6894576" cy="1572768"/>
          </a:xfrm>
        </p:spPr>
        <p:txBody>
          <a:bodyPr vert="horz" lIns="91440" tIns="45720" rIns="91440" bIns="45720" rtlCol="0" anchor="t">
            <a:normAutofit/>
          </a:bodyPr>
          <a:lstStyle/>
          <a:p>
            <a:r>
              <a:rPr lang="en-GB" dirty="0">
                <a:solidFill>
                  <a:schemeClr val="bg1"/>
                </a:solidFill>
              </a:rPr>
              <a:t>Information for Parents September 2020</a:t>
            </a:r>
          </a:p>
        </p:txBody>
      </p:sp>
      <p:pic>
        <p:nvPicPr>
          <p:cNvPr id="5" name="Picture 8">
            <a:extLst>
              <a:ext uri="{FF2B5EF4-FFF2-40B4-BE49-F238E27FC236}">
                <a16:creationId xmlns:a16="http://schemas.microsoft.com/office/drawing/2014/main" id="{C5CDAB96-05C6-440A-B7DA-4CA58F2524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014" y="210312"/>
            <a:ext cx="1452897" cy="145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9436A8-4F09-457E-A44E-0F0B18FEC900}"/>
              </a:ext>
            </a:extLst>
          </p:cNvPr>
          <p:cNvSpPr txBox="1"/>
          <p:nvPr/>
        </p:nvSpPr>
        <p:spPr>
          <a:xfrm>
            <a:off x="1554480" y="898635"/>
            <a:ext cx="9608101" cy="62170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alibri" panose="020F0502020204030204" pitchFamily="34" charset="0"/>
                <a:cs typeface="Calibri" panose="020F0502020204030204" pitchFamily="34" charset="0"/>
              </a:rPr>
              <a:t>Numeracy</a:t>
            </a:r>
            <a:r>
              <a:rPr lang="en-GB" sz="20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The following areas of numeracy will be covered this year : </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Processing </a:t>
            </a:r>
          </a:p>
          <a:p>
            <a:pPr marL="342900" indent="-342900">
              <a:buFont typeface="Arial"/>
              <a:buChar char="•"/>
            </a:pPr>
            <a:r>
              <a:rPr lang="en-GB" sz="2000" dirty="0">
                <a:latin typeface="Calibri" panose="020F0502020204030204" pitchFamily="34" charset="0"/>
                <a:cs typeface="Calibri" panose="020F0502020204030204" pitchFamily="34" charset="0"/>
              </a:rPr>
              <a:t>Number </a:t>
            </a:r>
          </a:p>
          <a:p>
            <a:pPr marL="342900" indent="-342900">
              <a:buFont typeface="Arial"/>
              <a:buChar char="•"/>
            </a:pPr>
            <a:r>
              <a:rPr lang="en-GB" sz="2000" dirty="0">
                <a:latin typeface="Calibri" panose="020F0502020204030204" pitchFamily="34" charset="0"/>
                <a:cs typeface="Calibri" panose="020F0502020204030204" pitchFamily="34" charset="0"/>
              </a:rPr>
              <a:t>Measures </a:t>
            </a:r>
          </a:p>
          <a:p>
            <a:pPr marL="342900" indent="-342900">
              <a:buFont typeface="Arial"/>
              <a:buChar char="•"/>
            </a:pPr>
            <a:r>
              <a:rPr lang="en-GB" sz="2000" dirty="0">
                <a:latin typeface="Calibri" panose="020F0502020204030204" pitchFamily="34" charset="0"/>
                <a:cs typeface="Calibri" panose="020F0502020204030204" pitchFamily="34" charset="0"/>
              </a:rPr>
              <a:t>Data Handling </a:t>
            </a:r>
          </a:p>
          <a:p>
            <a:pPr marL="342900" indent="-342900">
              <a:buFont typeface="Arial"/>
              <a:buChar char="•"/>
            </a:pPr>
            <a:r>
              <a:rPr lang="en-GB" sz="2000" dirty="0">
                <a:latin typeface="Calibri" panose="020F0502020204030204" pitchFamily="34" charset="0"/>
                <a:cs typeface="Calibri" panose="020F0502020204030204" pitchFamily="34" charset="0"/>
              </a:rPr>
              <a:t>Shape/ Space </a:t>
            </a:r>
          </a:p>
          <a:p>
            <a:pPr marL="342900" indent="-342900">
              <a:buFont typeface="Arial"/>
              <a:buChar char="•"/>
            </a:pPr>
            <a:r>
              <a:rPr lang="en-GB" sz="2000" dirty="0">
                <a:latin typeface="Calibri" panose="020F0502020204030204" pitchFamily="34" charset="0"/>
                <a:cs typeface="Calibri" panose="020F0502020204030204" pitchFamily="34" charset="0"/>
              </a:rPr>
              <a:t>Mental </a:t>
            </a:r>
            <a:r>
              <a:rPr lang="en-GB" sz="2000" dirty="0" smtClean="0">
                <a:latin typeface="Calibri" panose="020F0502020204030204" pitchFamily="34" charset="0"/>
                <a:cs typeface="Calibri" panose="020F0502020204030204" pitchFamily="34" charset="0"/>
              </a:rPr>
              <a:t>Maths strategies, children will practice and be encouraged to use the following mental maths strategies, counting on and back, using inverse operations, using factors, exploring equivalence, re-ordering numbers, partitioning of numbers and rounding and adjusting of numbers. </a:t>
            </a:r>
          </a:p>
          <a:p>
            <a:endParaRPr lang="en-GB" sz="2000" dirty="0" smtClean="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 I would encourage you to explore these strategies at home with your child.</a:t>
            </a:r>
          </a:p>
          <a:p>
            <a:r>
              <a:rPr lang="en-GB" sz="2000" dirty="0">
                <a:latin typeface="Calibri" panose="020F0502020204030204" pitchFamily="34" charset="0"/>
                <a:cs typeface="Calibri" panose="020F0502020204030204" pitchFamily="34" charset="0"/>
              </a:rPr>
              <a:t>  </a:t>
            </a:r>
          </a:p>
          <a:p>
            <a:pPr marL="342900" indent="-342900">
              <a:buFont typeface="Arial"/>
              <a:buChar char="•"/>
            </a:pPr>
            <a:endParaRPr lang="en-GB" sz="2000" dirty="0">
              <a:latin typeface="Calibri" panose="020F0502020204030204" pitchFamily="34" charset="0"/>
              <a:cs typeface="Calibri" panose="020F0502020204030204" pitchFamily="34" charset="0"/>
            </a:endParaRPr>
          </a:p>
          <a:p>
            <a:pPr marL="342900" indent="-342900">
              <a:buFont typeface="Arial"/>
              <a:buChar char="•"/>
            </a:pPr>
            <a:endParaRPr lang="en-GB"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sz="2000" b="1" dirty="0">
              <a:latin typeface="Calibri" panose="020F0502020204030204" pitchFamily="34" charset="0"/>
              <a:cs typeface="Calibri" panose="020F0502020204030204" pitchFamily="34" charset="0"/>
            </a:endParaRPr>
          </a:p>
          <a:p>
            <a:pPr marL="342900" indent="-342900">
              <a:buFont typeface="Arial"/>
              <a:buChar char="•"/>
            </a:pPr>
            <a:endParaRPr lang="en-GB" sz="2000" dirty="0">
              <a:latin typeface="Calibri" panose="020F0502020204030204" pitchFamily="34" charset="0"/>
              <a:cs typeface="Calibri" panose="020F0502020204030204" pitchFamily="34" charset="0"/>
            </a:endParaRPr>
          </a:p>
          <a:p>
            <a:pPr marL="285750" indent="-285750">
              <a:buFont typeface="Arial"/>
              <a:buChar char="•"/>
            </a:pPr>
            <a:endParaRPr lang="en-GB"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8796" y="259918"/>
            <a:ext cx="3047619" cy="2523809"/>
          </a:xfrm>
          <a:prstGeom prst="rect">
            <a:avLst/>
          </a:prstGeom>
        </p:spPr>
      </p:pic>
    </p:spTree>
    <p:extLst>
      <p:ext uri="{BB962C8B-B14F-4D97-AF65-F5344CB8AC3E}">
        <p14:creationId xmlns:p14="http://schemas.microsoft.com/office/powerpoint/2010/main" val="316975968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DD867-37FA-44BC-B7E2-5AD61EBF376F}"/>
              </a:ext>
            </a:extLst>
          </p:cNvPr>
          <p:cNvSpPr txBox="1"/>
          <p:nvPr/>
        </p:nvSpPr>
        <p:spPr>
          <a:xfrm>
            <a:off x="1515291" y="436098"/>
            <a:ext cx="10217164"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strike="noStrike" kern="1200" cap="none" spc="0" normalizeH="0" baseline="0" noProof="0" dirty="0">
                <a:ln>
                  <a:noFill/>
                </a:ln>
                <a:solidFill>
                  <a:prstClr val="black"/>
                </a:solidFill>
                <a:effectLst/>
                <a:uLnTx/>
                <a:uFillTx/>
                <a:latin typeface="Calibri"/>
                <a:ea typeface="+mn-ea"/>
                <a:cs typeface="+mn-cs"/>
              </a:rPr>
              <a:t>ICT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 Primary </a:t>
            </a: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6 </a:t>
            </a:r>
            <a:r>
              <a:rPr kumimoji="0" lang="en-GB" sz="2000" b="0" i="0" u="none" strike="noStrike" kern="1200" cap="none" spc="0" normalizeH="0" baseline="0" noProof="0" dirty="0">
                <a:ln>
                  <a:noFill/>
                </a:ln>
                <a:solidFill>
                  <a:prstClr val="black"/>
                </a:solidFill>
                <a:effectLst/>
                <a:uLnTx/>
                <a:uFillTx/>
                <a:latin typeface="Calibri"/>
                <a:ea typeface="+mn-ea"/>
                <a:cs typeface="+mn-cs"/>
              </a:rPr>
              <a:t>the children develop their skills in the following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Coding– unplugged and plugged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Publishing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Presenting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Managing Data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Film and Animation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Music and Sound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Art and Design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strike="noStrike" kern="1200" cap="none" spc="0" normalizeH="0" baseline="0" noProof="0" dirty="0">
                <a:ln>
                  <a:noFill/>
                </a:ln>
                <a:solidFill>
                  <a:prstClr val="black"/>
                </a:solidFill>
                <a:effectLst/>
                <a:uLnTx/>
                <a:uFillTx/>
                <a:latin typeface="Calibri"/>
                <a:ea typeface="+mn-ea"/>
                <a:cs typeface="+mn-cs"/>
              </a:rPr>
              <a: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We are using the Primary </a:t>
            </a:r>
            <a:r>
              <a:rPr lang="en-GB" sz="2000" dirty="0">
                <a:solidFill>
                  <a:prstClr val="black"/>
                </a:solidFill>
                <a:latin typeface="Calibri"/>
              </a:rPr>
              <a:t>6</a:t>
            </a: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 </a:t>
            </a:r>
            <a:r>
              <a:rPr kumimoji="0" lang="en-GB" sz="2000" b="0" i="0" u="none" strike="noStrike" kern="1200" cap="none" spc="0" normalizeH="0" baseline="0" noProof="0" dirty="0">
                <a:ln>
                  <a:noFill/>
                </a:ln>
                <a:solidFill>
                  <a:prstClr val="black"/>
                </a:solidFill>
                <a:effectLst/>
                <a:uLnTx/>
                <a:uFillTx/>
                <a:latin typeface="Calibri"/>
                <a:ea typeface="+mn-ea"/>
                <a:cs typeface="+mn-cs"/>
              </a:rPr>
              <a:t>Grow In Love Scheme which combines work on Scripture, Knowledge of the life of  Jesus and the Church and Sacraments and Prayer. This also involves an element of spiritual development through home </a:t>
            </a: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learning. We will </a:t>
            </a:r>
            <a:r>
              <a:rPr lang="en-GB" sz="2000" dirty="0" smtClean="0">
                <a:solidFill>
                  <a:prstClr val="black"/>
                </a:solidFill>
                <a:latin typeface="Calibri"/>
              </a:rPr>
              <a:t>also be watching and participating with Mass online.</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Constantia"/>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555" y="1767818"/>
            <a:ext cx="2285714" cy="200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7995" y="436098"/>
            <a:ext cx="2303353" cy="31148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0358" y="5649182"/>
            <a:ext cx="1085182" cy="1109568"/>
          </a:xfrm>
          <a:prstGeom prst="rect">
            <a:avLst/>
          </a:prstGeom>
        </p:spPr>
      </p:pic>
    </p:spTree>
    <p:extLst>
      <p:ext uri="{BB962C8B-B14F-4D97-AF65-F5344CB8AC3E}">
        <p14:creationId xmlns:p14="http://schemas.microsoft.com/office/powerpoint/2010/main" val="6322227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76B908-AEBA-4B73-AA3D-6116A29463CB}"/>
              </a:ext>
            </a:extLst>
          </p:cNvPr>
          <p:cNvSpPr txBox="1"/>
          <p:nvPr/>
        </p:nvSpPr>
        <p:spPr>
          <a:xfrm>
            <a:off x="1598763" y="202299"/>
            <a:ext cx="10593237" cy="67403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alibri" panose="020F0502020204030204" pitchFamily="34" charset="0"/>
                <a:cs typeface="Calibri" panose="020F0502020204030204" pitchFamily="34" charset="0"/>
              </a:rPr>
              <a:t>World Around Us </a:t>
            </a:r>
          </a:p>
          <a:p>
            <a:endParaRPr lang="en-GB" sz="2000" b="1"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The topics to be covered are listed below and we will be using a thematic approach and bringing </a:t>
            </a:r>
            <a:r>
              <a:rPr lang="en-GB" sz="2000" dirty="0" smtClean="0">
                <a:latin typeface="Calibri" panose="020F0502020204030204" pitchFamily="34" charset="0"/>
                <a:cs typeface="Calibri" panose="020F0502020204030204" pitchFamily="34" charset="0"/>
              </a:rPr>
              <a:t>in other </a:t>
            </a:r>
            <a:r>
              <a:rPr lang="en-GB" sz="2000" dirty="0">
                <a:latin typeface="Calibri" panose="020F0502020204030204" pitchFamily="34" charset="0"/>
                <a:cs typeface="Calibri" panose="020F0502020204030204" pitchFamily="34" charset="0"/>
              </a:rPr>
              <a:t>areas of the curriculum i.e. science, geography, numeracy and literacy as well as other subjects  into  the topics : </a:t>
            </a:r>
          </a:p>
          <a:p>
            <a:endParaRPr lang="en-GB" sz="2000" b="1" dirty="0">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Term 1 –</a:t>
            </a:r>
            <a:r>
              <a:rPr lang="en-GB" sz="2000" dirty="0">
                <a:latin typeface="Calibri" panose="020F0502020204030204" pitchFamily="34" charset="0"/>
                <a:cs typeface="Calibri" panose="020F0502020204030204" pitchFamily="34" charset="0"/>
              </a:rPr>
              <a:t> Famine and Water </a:t>
            </a:r>
          </a:p>
          <a:p>
            <a:r>
              <a:rPr lang="en-GB" sz="2000" b="1" dirty="0">
                <a:latin typeface="Calibri" panose="020F0502020204030204" pitchFamily="34" charset="0"/>
                <a:cs typeface="Calibri" panose="020F0502020204030204" pitchFamily="34" charset="0"/>
              </a:rPr>
              <a:t>Terms 2/3</a:t>
            </a:r>
            <a:r>
              <a:rPr lang="en-GB" sz="2000" dirty="0">
                <a:latin typeface="Calibri" panose="020F0502020204030204" pitchFamily="34" charset="0"/>
                <a:cs typeface="Calibri" panose="020F0502020204030204" pitchFamily="34" charset="0"/>
              </a:rPr>
              <a:t> - Electricity , Titanic and a local study</a:t>
            </a:r>
            <a:r>
              <a:rPr lang="en-GB" sz="2000" dirty="0" smtClean="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  </a:t>
            </a:r>
          </a:p>
          <a:p>
            <a:endParaRPr lang="en-GB" sz="2000" dirty="0">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P.E</a:t>
            </a: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 </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Due to Covid -19 restrictions, children will be required to wear their P.E gear into school. This consists of </a:t>
            </a:r>
            <a:r>
              <a:rPr lang="en-GB" sz="2000" dirty="0" smtClean="0">
                <a:latin typeface="Calibri" panose="020F0502020204030204" pitchFamily="34" charset="0"/>
                <a:cs typeface="Calibri" panose="020F0502020204030204" pitchFamily="34" charset="0"/>
              </a:rPr>
              <a:t>plain navy </a:t>
            </a:r>
            <a:r>
              <a:rPr lang="en-GB" sz="2000" dirty="0">
                <a:latin typeface="Calibri" panose="020F0502020204030204" pitchFamily="34" charset="0"/>
                <a:cs typeface="Calibri" panose="020F0502020204030204" pitchFamily="34" charset="0"/>
              </a:rPr>
              <a:t>leggings/jogging bottoms and a </a:t>
            </a:r>
            <a:r>
              <a:rPr lang="en-GB" sz="2000" dirty="0" smtClean="0">
                <a:latin typeface="Calibri" panose="020F0502020204030204" pitchFamily="34" charset="0"/>
                <a:cs typeface="Calibri" panose="020F0502020204030204" pitchFamily="34" charset="0"/>
              </a:rPr>
              <a:t>white </a:t>
            </a:r>
            <a:r>
              <a:rPr lang="en-GB" sz="2000" dirty="0">
                <a:latin typeface="Calibri" panose="020F0502020204030204" pitchFamily="34" charset="0"/>
                <a:cs typeface="Calibri" panose="020F0502020204030204" pitchFamily="34" charset="0"/>
              </a:rPr>
              <a:t>t </a:t>
            </a:r>
            <a:r>
              <a:rPr lang="en-GB" sz="2000" dirty="0" smtClean="0">
                <a:latin typeface="Calibri" panose="020F0502020204030204" pitchFamily="34" charset="0"/>
                <a:cs typeface="Calibri" panose="020F0502020204030204" pitchFamily="34" charset="0"/>
              </a:rPr>
              <a:t>shirt with the school logo.</a:t>
            </a:r>
            <a:r>
              <a:rPr lang="en-GB" sz="2000" dirty="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Our P.E day will be on a </a:t>
            </a:r>
            <a:r>
              <a:rPr lang="en-GB" sz="2000" b="1" dirty="0">
                <a:latin typeface="Calibri" panose="020F0502020204030204" pitchFamily="34" charset="0"/>
                <a:cs typeface="Calibri" panose="020F0502020204030204" pitchFamily="34" charset="0"/>
              </a:rPr>
              <a:t>Monday</a:t>
            </a:r>
            <a:r>
              <a:rPr lang="en-GB" sz="2000" dirty="0">
                <a:latin typeface="Calibri" panose="020F0502020204030204" pitchFamily="34" charset="0"/>
                <a:cs typeface="Calibri" panose="020F0502020204030204" pitchFamily="34" charset="0"/>
              </a:rPr>
              <a:t>. The </a:t>
            </a:r>
            <a:r>
              <a:rPr lang="en-GB" sz="2000" b="1" dirty="0">
                <a:latin typeface="Calibri" panose="020F0502020204030204" pitchFamily="34" charset="0"/>
                <a:cs typeface="Calibri" panose="020F0502020204030204" pitchFamily="34" charset="0"/>
              </a:rPr>
              <a:t>Daily Mile</a:t>
            </a:r>
            <a:r>
              <a:rPr lang="en-GB" sz="2000" dirty="0">
                <a:latin typeface="Calibri" panose="020F0502020204030204" pitchFamily="34" charset="0"/>
                <a:cs typeface="Calibri" panose="020F0502020204030204" pitchFamily="34" charset="0"/>
              </a:rPr>
              <a:t> will take place each day</a:t>
            </a:r>
            <a:r>
              <a:rPr lang="en-GB" sz="2000" dirty="0" smtClean="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  </a:t>
            </a:r>
          </a:p>
          <a:p>
            <a:r>
              <a:rPr lang="en-GB" sz="2000" b="1" dirty="0">
                <a:latin typeface="Calibri" panose="020F0502020204030204" pitchFamily="34" charset="0"/>
                <a:cs typeface="Calibri" panose="020F0502020204030204" pitchFamily="34" charset="0"/>
              </a:rPr>
              <a:t>Sw</a:t>
            </a:r>
            <a:r>
              <a:rPr lang="en-GB" sz="2000" dirty="0">
                <a:latin typeface="Calibri" panose="020F0502020204030204" pitchFamily="34" charset="0"/>
                <a:cs typeface="Calibri" panose="020F0502020204030204" pitchFamily="34" charset="0"/>
              </a:rPr>
              <a:t>i</a:t>
            </a:r>
            <a:r>
              <a:rPr lang="en-GB" sz="2000" b="1" dirty="0">
                <a:latin typeface="Calibri" panose="020F0502020204030204" pitchFamily="34" charset="0"/>
                <a:cs typeface="Calibri" panose="020F0502020204030204" pitchFamily="34" charset="0"/>
              </a:rPr>
              <a:t>mming</a:t>
            </a: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this is scheduled to begin in October. We will keep you informed</a:t>
            </a:r>
            <a:endParaRPr lang="en-GB" sz="2000" dirty="0">
              <a:latin typeface="Calibri" panose="020F0502020204030204" pitchFamily="34" charset="0"/>
              <a:cs typeface="Calibri" panose="020F0502020204030204" pitchFamily="34" charset="0"/>
            </a:endParaRPr>
          </a:p>
          <a:p>
            <a:endParaRPr lang="en-GB" sz="2000" b="1" dirty="0">
              <a:latin typeface="Calibri" panose="020F0502020204030204" pitchFamily="34" charset="0"/>
              <a:cs typeface="Calibri" panose="020F0502020204030204" pitchFamily="34" charset="0"/>
            </a:endParaRPr>
          </a:p>
          <a:p>
            <a:endParaRPr lang="en-GB" sz="2400" b="1" dirty="0"/>
          </a:p>
          <a:p>
            <a:endParaRPr lang="en-GB" sz="2400" b="1" dirty="0"/>
          </a:p>
          <a:p>
            <a:endParaRPr lang="en-GB" sz="24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4835" y="1558244"/>
            <a:ext cx="2173828" cy="21448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3234" y="4518634"/>
            <a:ext cx="2908766" cy="2423972"/>
          </a:xfrm>
          <a:prstGeom prst="rect">
            <a:avLst/>
          </a:prstGeom>
        </p:spPr>
      </p:pic>
    </p:spTree>
    <p:extLst>
      <p:ext uri="{BB962C8B-B14F-4D97-AF65-F5344CB8AC3E}">
        <p14:creationId xmlns:p14="http://schemas.microsoft.com/office/powerpoint/2010/main" val="22238527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5EC73B-8BC7-4A9D-B713-61059C01DEF0}"/>
              </a:ext>
            </a:extLst>
          </p:cNvPr>
          <p:cNvSpPr txBox="1"/>
          <p:nvPr/>
        </p:nvSpPr>
        <p:spPr>
          <a:xfrm>
            <a:off x="1802674" y="668342"/>
            <a:ext cx="9052560"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t>Transfer Procedure  </a:t>
            </a:r>
            <a:endParaRPr lang="en-US" sz="2000" dirty="0"/>
          </a:p>
          <a:p>
            <a:endParaRPr lang="en-US" sz="2000" dirty="0"/>
          </a:p>
          <a:p>
            <a:pPr marL="342900" indent="-342900">
              <a:buFont typeface="Arial"/>
              <a:buChar char="•"/>
            </a:pPr>
            <a:r>
              <a:rPr lang="en-GB" sz="2000" dirty="0"/>
              <a:t>Primary 6 will begin to use practice papers in March. Answer sheets will be provided to parents to mark these at home. </a:t>
            </a:r>
            <a:endParaRPr lang="en-GB" sz="2000" dirty="0" smtClean="0"/>
          </a:p>
          <a:p>
            <a:endParaRPr lang="en-GB" sz="2000" b="1" dirty="0"/>
          </a:p>
          <a:p>
            <a:pPr marL="342900" indent="-342900">
              <a:buFont typeface="Arial"/>
              <a:buChar char="•"/>
            </a:pPr>
            <a:r>
              <a:rPr lang="en-GB" sz="2000" b="1" dirty="0"/>
              <a:t>Summer Packs</a:t>
            </a:r>
            <a:r>
              <a:rPr lang="en-GB" sz="2000" dirty="0"/>
              <a:t> which will consist of a series of tests will be provided for completion by your child during the summer months and again answer sheets will be provided. </a:t>
            </a:r>
            <a:endParaRPr lang="en-GB" sz="2000" dirty="0" smtClean="0"/>
          </a:p>
          <a:p>
            <a:endParaRPr lang="en-GB" sz="2000" dirty="0"/>
          </a:p>
          <a:p>
            <a:pPr marL="342900" indent="-342900">
              <a:buFont typeface="Arial"/>
              <a:buChar char="•"/>
            </a:pPr>
            <a:r>
              <a:rPr lang="en-GB" sz="2000" dirty="0"/>
              <a:t>A</a:t>
            </a:r>
            <a:r>
              <a:rPr lang="en-GB" sz="2000" b="1" dirty="0"/>
              <a:t> Transfer Meeting</a:t>
            </a:r>
            <a:r>
              <a:rPr lang="en-GB" sz="2000" dirty="0"/>
              <a:t> will be held with the principal and the P.6 teacher(s) in June. At this meeting, all procedures and timetables will be discussed in detail</a:t>
            </a:r>
            <a:r>
              <a:rPr lang="en-GB" sz="2000" dirty="0" smtClean="0"/>
              <a:t>.</a:t>
            </a:r>
          </a:p>
          <a:p>
            <a:endParaRPr lang="en-GB" sz="2000" dirty="0"/>
          </a:p>
          <a:p>
            <a:endParaRPr lang="en-GB" sz="2000" dirty="0"/>
          </a:p>
          <a:p>
            <a:endParaRPr lang="en-GB" sz="2000" b="1" dirty="0">
              <a:latin typeface="Calibri" panose="020F0502020204030204" pitchFamily="34" charset="0"/>
              <a:cs typeface="Calibri" panose="020F0502020204030204" pitchFamily="34" charset="0"/>
            </a:endParaRPr>
          </a:p>
          <a:p>
            <a:endParaRPr lang="en-GB" sz="24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9648" y="4422371"/>
            <a:ext cx="3048000" cy="2033016"/>
          </a:xfrm>
          <a:prstGeom prst="rect">
            <a:avLst/>
          </a:prstGeom>
        </p:spPr>
      </p:pic>
    </p:spTree>
    <p:extLst>
      <p:ext uri="{BB962C8B-B14F-4D97-AF65-F5344CB8AC3E}">
        <p14:creationId xmlns:p14="http://schemas.microsoft.com/office/powerpoint/2010/main" val="264954652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883AE1-A5B2-483A-9526-682624ED3C36}"/>
              </a:ext>
            </a:extLst>
          </p:cNvPr>
          <p:cNvSpPr txBox="1"/>
          <p:nvPr/>
        </p:nvSpPr>
        <p:spPr>
          <a:xfrm>
            <a:off x="2259874" y="0"/>
            <a:ext cx="9932125" cy="68634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alibri" panose="020F0502020204030204" pitchFamily="34" charset="0"/>
                <a:cs typeface="Calibri" panose="020F0502020204030204" pitchFamily="34" charset="0"/>
              </a:rPr>
              <a:t>Covid – 19 </a:t>
            </a:r>
            <a:r>
              <a:rPr lang="en-GB" sz="2000" b="1" dirty="0" smtClean="0">
                <a:latin typeface="Calibri" panose="020F0502020204030204" pitchFamily="34" charset="0"/>
                <a:cs typeface="Calibri" panose="020F0502020204030204" pitchFamily="34" charset="0"/>
              </a:rPr>
              <a:t>Restrictions </a:t>
            </a:r>
          </a:p>
          <a:p>
            <a:r>
              <a:rPr lang="en-GB" sz="2000" b="1" dirty="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As you are aware the school will continue to follow  the Education Authority's guidelines  to ensure that our children are safe in school. Please remember the following</a:t>
            </a:r>
            <a:r>
              <a:rPr lang="en-GB" sz="2000" dirty="0" smtClean="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 </a:t>
            </a:r>
            <a:endParaRPr lang="en-GB" sz="2000" b="1" dirty="0">
              <a:latin typeface="Calibri" panose="020F0502020204030204" pitchFamily="34" charset="0"/>
              <a:cs typeface="Calibri" panose="020F0502020204030204" pitchFamily="34" charset="0"/>
            </a:endParaRPr>
          </a:p>
          <a:p>
            <a:pPr marL="342900" indent="-342900">
              <a:buFont typeface="Arial"/>
              <a:buChar char="•"/>
            </a:pPr>
            <a:r>
              <a:rPr lang="en-GB" sz="2000" dirty="0">
                <a:latin typeface="Calibri" panose="020F0502020204030204" pitchFamily="34" charset="0"/>
                <a:cs typeface="Calibri" panose="020F0502020204030204" pitchFamily="34" charset="0"/>
              </a:rPr>
              <a:t>The new drop off and pick up times, for P.6 this is 8.55am and </a:t>
            </a:r>
            <a:r>
              <a:rPr lang="en-GB" sz="2000" dirty="0" smtClean="0">
                <a:latin typeface="Calibri" panose="020F0502020204030204" pitchFamily="34" charset="0"/>
                <a:cs typeface="Calibri" panose="020F0502020204030204" pitchFamily="34" charset="0"/>
              </a:rPr>
              <a:t>2.55pm </a:t>
            </a:r>
            <a:r>
              <a:rPr lang="en-GB" sz="2000" dirty="0">
                <a:latin typeface="Calibri" panose="020F0502020204030204" pitchFamily="34" charset="0"/>
                <a:cs typeface="Calibri" panose="020F0502020204030204" pitchFamily="34" charset="0"/>
              </a:rPr>
              <a:t>in the afternoon. Children who have brothers and sisters in other classes can enter and leave school earlier</a:t>
            </a:r>
            <a:r>
              <a:rPr lang="en-GB" sz="2000" dirty="0" smtClean="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 </a:t>
            </a:r>
          </a:p>
          <a:p>
            <a:pPr marL="342900" indent="-342900">
              <a:buFont typeface="Arial"/>
              <a:buChar char="•"/>
            </a:pPr>
            <a:r>
              <a:rPr lang="en-GB" sz="2000" dirty="0">
                <a:latin typeface="Calibri" panose="020F0502020204030204" pitchFamily="34" charset="0"/>
                <a:cs typeface="Calibri" panose="020F0502020204030204" pitchFamily="34" charset="0"/>
              </a:rPr>
              <a:t>P.6 will remain within its learning bubble throughout the day, during break and lunch times, which are staggered . </a:t>
            </a:r>
            <a:r>
              <a:rPr lang="en-GB" sz="2000" dirty="0" smtClean="0">
                <a:latin typeface="Calibri" panose="020F0502020204030204" pitchFamily="34" charset="0"/>
                <a:cs typeface="Calibri" panose="020F0502020204030204" pitchFamily="34" charset="0"/>
              </a:rPr>
              <a:t> </a:t>
            </a:r>
          </a:p>
          <a:p>
            <a:endParaRPr lang="en-GB" sz="2000" dirty="0">
              <a:latin typeface="Calibri" panose="020F0502020204030204" pitchFamily="34" charset="0"/>
              <a:cs typeface="Calibri" panose="020F0502020204030204" pitchFamily="34" charset="0"/>
            </a:endParaRPr>
          </a:p>
          <a:p>
            <a:pPr marL="342900" indent="-342900">
              <a:buFont typeface="Arial"/>
              <a:buChar char="•"/>
            </a:pPr>
            <a:r>
              <a:rPr lang="en-GB" sz="2000" dirty="0">
                <a:latin typeface="Calibri" panose="020F0502020204030204" pitchFamily="34" charset="0"/>
                <a:cs typeface="Calibri" panose="020F0502020204030204" pitchFamily="34" charset="0"/>
              </a:rPr>
              <a:t>The classroom is regularly sanitised,  and children's hands washed throughout the day, at arrival in school, before and after break and lunch</a:t>
            </a:r>
            <a:r>
              <a:rPr lang="en-GB" sz="2000" dirty="0" smtClean="0">
                <a:latin typeface="Calibri" panose="020F0502020204030204" pitchFamily="34" charset="0"/>
                <a:cs typeface="Calibri" panose="020F0502020204030204" pitchFamily="34" charset="0"/>
              </a:rPr>
              <a:t>. Their hands will be washed or sanitised before leaving school.</a:t>
            </a:r>
          </a:p>
          <a:p>
            <a:r>
              <a:rPr lang="en-GB" sz="2000" dirty="0">
                <a:latin typeface="Calibri" panose="020F0502020204030204" pitchFamily="34" charset="0"/>
                <a:cs typeface="Calibri" panose="020F0502020204030204" pitchFamily="34" charset="0"/>
              </a:rPr>
              <a:t> </a:t>
            </a:r>
          </a:p>
          <a:p>
            <a:pPr marL="342900" indent="-342900">
              <a:buFont typeface="Arial"/>
              <a:buChar char="•"/>
            </a:pPr>
            <a:r>
              <a:rPr lang="en-GB" sz="2000" dirty="0">
                <a:latin typeface="Calibri" panose="020F0502020204030204" pitchFamily="34" charset="0"/>
                <a:cs typeface="Calibri" panose="020F0502020204030204" pitchFamily="34" charset="0"/>
              </a:rPr>
              <a:t>School desks will be sanitised throughout the day</a:t>
            </a:r>
            <a:r>
              <a:rPr lang="en-GB" sz="2000" dirty="0" smtClean="0">
                <a:latin typeface="Calibri" panose="020F0502020204030204" pitchFamily="34" charset="0"/>
                <a:cs typeface="Calibri" panose="020F0502020204030204" pitchFamily="34" charset="0"/>
              </a:rPr>
              <a:t>. </a:t>
            </a:r>
          </a:p>
          <a:p>
            <a:pPr marL="342900" indent="-342900">
              <a:buFont typeface="Arial"/>
              <a:buChar char="•"/>
            </a:pPr>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Children can be dropped off at the school gate in the mornings. For your safety and the safety of others please keep 2m apart from other adults at the gate </a:t>
            </a:r>
            <a:r>
              <a:rPr lang="en-GB" sz="2000" dirty="0" smtClean="0">
                <a:latin typeface="Calibri" panose="020F0502020204030204" pitchFamily="34" charset="0"/>
                <a:cs typeface="Calibri" panose="020F0502020204030204" pitchFamily="34" charset="0"/>
              </a:rPr>
              <a:t>and if you are in the school building. </a:t>
            </a:r>
            <a:r>
              <a:rPr lang="en-GB" sz="2000" dirty="0">
                <a:latin typeface="Calibri" panose="020F0502020204030204" pitchFamily="34" charset="0"/>
                <a:cs typeface="Calibri" panose="020F0502020204030204" pitchFamily="34" charset="0"/>
              </a:rPr>
              <a:t>Please try not to stay too long at the gate. </a:t>
            </a:r>
          </a:p>
          <a:p>
            <a:r>
              <a:rPr lang="en-GB" sz="2000" b="1" dirty="0">
                <a:latin typeface="Calibri" panose="020F0502020204030204" pitchFamily="34" charset="0"/>
                <a:cs typeface="Calibri" panose="020F0502020204030204" pitchFamily="34" charset="0"/>
              </a:rPr>
              <a:t>PPE</a:t>
            </a:r>
            <a:r>
              <a:rPr lang="en-GB" sz="2000" dirty="0">
                <a:latin typeface="Calibri" panose="020F0502020204030204" pitchFamily="34" charset="0"/>
                <a:cs typeface="Calibri" panose="020F0502020204030204" pitchFamily="34" charset="0"/>
              </a:rPr>
              <a:t> equipment is available for all staff to use as and when needed and each </a:t>
            </a:r>
            <a:r>
              <a:rPr lang="en-GB" sz="2000" dirty="0" smtClean="0">
                <a:latin typeface="Calibri" panose="020F0502020204030204" pitchFamily="34" charset="0"/>
                <a:cs typeface="Calibri" panose="020F0502020204030204" pitchFamily="34" charset="0"/>
              </a:rPr>
              <a:t>classroom </a:t>
            </a:r>
            <a:r>
              <a:rPr lang="en-GB" sz="2000" dirty="0">
                <a:latin typeface="Calibri" panose="020F0502020204030204" pitchFamily="34" charset="0"/>
                <a:cs typeface="Calibri" panose="020F0502020204030204" pitchFamily="34" charset="0"/>
              </a:rPr>
              <a:t>is equipped with sanitising equipment.</a:t>
            </a:r>
          </a:p>
        </p:txBody>
      </p:sp>
    </p:spTree>
    <p:extLst>
      <p:ext uri="{BB962C8B-B14F-4D97-AF65-F5344CB8AC3E}">
        <p14:creationId xmlns:p14="http://schemas.microsoft.com/office/powerpoint/2010/main" val="30843020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BB4B4-A3A2-4ADA-84E3-7E75B1CF97F7}"/>
              </a:ext>
            </a:extLst>
          </p:cNvPr>
          <p:cNvSpPr txBox="1"/>
          <p:nvPr/>
        </p:nvSpPr>
        <p:spPr>
          <a:xfrm>
            <a:off x="1515291" y="608450"/>
            <a:ext cx="9915160"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smtClean="0">
                <a:latin typeface="Calibri" panose="020F0502020204030204" pitchFamily="34" charset="0"/>
                <a:cs typeface="Calibri" panose="020F0502020204030204" pitchFamily="34" charset="0"/>
              </a:rPr>
              <a:t>Homework </a:t>
            </a:r>
          </a:p>
          <a:p>
            <a:r>
              <a:rPr lang="en-GB" sz="2000" b="1" dirty="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We will be using a combination of remote learning </a:t>
            </a:r>
            <a:r>
              <a:rPr lang="en-GB" sz="2000" dirty="0" smtClean="0">
                <a:latin typeface="Calibri" panose="020F0502020204030204" pitchFamily="34" charset="0"/>
                <a:cs typeface="Calibri" panose="020F0502020204030204" pitchFamily="34" charset="0"/>
              </a:rPr>
              <a:t>to be put </a:t>
            </a:r>
            <a:r>
              <a:rPr lang="en-GB" sz="2000" dirty="0">
                <a:latin typeface="Calibri" panose="020F0502020204030204" pitchFamily="34" charset="0"/>
                <a:cs typeface="Calibri" panose="020F0502020204030204" pitchFamily="34" charset="0"/>
              </a:rPr>
              <a:t>up online using </a:t>
            </a:r>
            <a:r>
              <a:rPr lang="en-GB" sz="2000" dirty="0" smtClean="0">
                <a:latin typeface="Calibri" panose="020F0502020204030204" pitchFamily="34" charset="0"/>
                <a:cs typeface="Calibri" panose="020F0502020204030204" pitchFamily="34" charset="0"/>
              </a:rPr>
              <a:t>Seesaw        </a:t>
            </a:r>
          </a:p>
          <a:p>
            <a:r>
              <a:rPr lang="en-GB" sz="2000" dirty="0" smtClean="0">
                <a:latin typeface="Calibri" panose="020F0502020204030204" pitchFamily="34" charset="0"/>
                <a:cs typeface="Calibri" panose="020F0502020204030204" pitchFamily="34" charset="0"/>
              </a:rPr>
              <a:t>and </a:t>
            </a:r>
            <a:r>
              <a:rPr lang="en-GB" sz="2000" dirty="0">
                <a:latin typeface="Calibri" panose="020F0502020204030204" pitchFamily="34" charset="0"/>
                <a:cs typeface="Calibri" panose="020F0502020204030204" pitchFamily="34" charset="0"/>
              </a:rPr>
              <a:t>worksheets for homework</a:t>
            </a:r>
            <a:r>
              <a:rPr lang="en-GB" sz="2000" dirty="0" smtClean="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The homework timetable is as follows: </a:t>
            </a:r>
            <a:r>
              <a:rPr lang="en-GB" sz="2000" dirty="0" smtClean="0">
                <a:latin typeface="Calibri" panose="020F0502020204030204" pitchFamily="34" charset="0"/>
                <a:cs typeface="Calibri" panose="020F0502020204030204" pitchFamily="34" charset="0"/>
              </a:rPr>
              <a:t> </a:t>
            </a:r>
          </a:p>
          <a:p>
            <a:endParaRPr lang="en-GB" sz="2000" dirty="0">
              <a:latin typeface="Calibri" panose="020F0502020204030204" pitchFamily="34" charset="0"/>
              <a:cs typeface="Calibri" panose="020F0502020204030204" pitchFamily="34" charset="0"/>
            </a:endParaRPr>
          </a:p>
          <a:p>
            <a:pPr marL="342900" indent="-342900">
              <a:buFont typeface="Arial"/>
              <a:buChar char="•"/>
            </a:pPr>
            <a:r>
              <a:rPr lang="en-GB" sz="2000" dirty="0">
                <a:latin typeface="Calibri" panose="020F0502020204030204" pitchFamily="34" charset="0"/>
                <a:cs typeface="Calibri" panose="020F0502020204030204" pitchFamily="34" charset="0"/>
              </a:rPr>
              <a:t>Literacy and Numeracy worksheets will be distributed on Mondays. This will consist of activities to </a:t>
            </a:r>
            <a:r>
              <a:rPr lang="en-GB" sz="2000" dirty="0" smtClean="0">
                <a:latin typeface="Calibri" panose="020F0502020204030204" pitchFamily="34" charset="0"/>
                <a:cs typeface="Calibri" panose="020F0502020204030204" pitchFamily="34" charset="0"/>
              </a:rPr>
              <a:t>completed </a:t>
            </a:r>
            <a:r>
              <a:rPr lang="en-GB" sz="2000" dirty="0">
                <a:latin typeface="Calibri" panose="020F0502020204030204" pitchFamily="34" charset="0"/>
                <a:cs typeface="Calibri" panose="020F0502020204030204" pitchFamily="34" charset="0"/>
              </a:rPr>
              <a:t>for both Monday and Tuesday. Children will then bring these into school on Wednesday to be marked in class. </a:t>
            </a:r>
            <a:r>
              <a:rPr lang="en-GB" sz="2000" dirty="0" smtClean="0">
                <a:latin typeface="Calibri" panose="020F0502020204030204" pitchFamily="34" charset="0"/>
                <a:cs typeface="Calibri" panose="020F0502020204030204" pitchFamily="34" charset="0"/>
              </a:rPr>
              <a:t> </a:t>
            </a:r>
          </a:p>
          <a:p>
            <a:pPr marL="342900" indent="-342900">
              <a:buFont typeface="Arial"/>
              <a:buChar char="•"/>
            </a:pPr>
            <a:endParaRPr lang="en-GB" sz="2000" dirty="0">
              <a:latin typeface="Calibri" panose="020F0502020204030204" pitchFamily="34" charset="0"/>
              <a:cs typeface="Calibri" panose="020F0502020204030204" pitchFamily="34" charset="0"/>
            </a:endParaRPr>
          </a:p>
          <a:p>
            <a:pPr marL="342900" indent="-342900">
              <a:buFont typeface="Arial"/>
              <a:buChar char="•"/>
            </a:pPr>
            <a:r>
              <a:rPr lang="en-GB" sz="2000" dirty="0">
                <a:latin typeface="Calibri" panose="020F0502020204030204" pitchFamily="34" charset="0"/>
                <a:cs typeface="Calibri" panose="020F0502020204030204" pitchFamily="34" charset="0"/>
              </a:rPr>
              <a:t>On Wednesday, </a:t>
            </a:r>
            <a:r>
              <a:rPr lang="en-GB" sz="2000" dirty="0" smtClean="0">
                <a:latin typeface="Calibri" panose="020F0502020204030204" pitchFamily="34" charset="0"/>
                <a:cs typeface="Calibri" panose="020F0502020204030204" pitchFamily="34" charset="0"/>
              </a:rPr>
              <a:t>Literacy </a:t>
            </a:r>
            <a:r>
              <a:rPr lang="en-GB" sz="2000" dirty="0">
                <a:latin typeface="Calibri" panose="020F0502020204030204" pitchFamily="34" charset="0"/>
                <a:cs typeface="Calibri" panose="020F0502020204030204" pitchFamily="34" charset="0"/>
              </a:rPr>
              <a:t>and </a:t>
            </a:r>
            <a:r>
              <a:rPr lang="en-GB" sz="2000" dirty="0" smtClean="0">
                <a:latin typeface="Calibri" panose="020F0502020204030204" pitchFamily="34" charset="0"/>
                <a:cs typeface="Calibri" panose="020F0502020204030204" pitchFamily="34" charset="0"/>
              </a:rPr>
              <a:t>Numeracy </a:t>
            </a:r>
            <a:r>
              <a:rPr lang="en-GB" sz="2000" dirty="0">
                <a:latin typeface="Calibri" panose="020F0502020204030204" pitchFamily="34" charset="0"/>
                <a:cs typeface="Calibri" panose="020F0502020204030204" pitchFamily="34" charset="0"/>
              </a:rPr>
              <a:t>worksheets will once again be sent home </a:t>
            </a:r>
            <a:r>
              <a:rPr lang="en-GB" sz="2000" dirty="0" smtClean="0">
                <a:latin typeface="Calibri" panose="020F0502020204030204" pitchFamily="34" charset="0"/>
                <a:cs typeface="Calibri" panose="020F0502020204030204" pitchFamily="34" charset="0"/>
              </a:rPr>
              <a:t>to be </a:t>
            </a:r>
            <a:r>
              <a:rPr lang="en-GB" sz="2000" dirty="0">
                <a:latin typeface="Calibri" panose="020F0502020204030204" pitchFamily="34" charset="0"/>
                <a:cs typeface="Calibri" panose="020F0502020204030204" pitchFamily="34" charset="0"/>
              </a:rPr>
              <a:t>completed for Friday. This will be returned on Friday to be marked in class</a:t>
            </a:r>
            <a:r>
              <a:rPr lang="en-GB" sz="2000" dirty="0" smtClean="0">
                <a:latin typeface="Calibri" panose="020F0502020204030204" pitchFamily="34" charset="0"/>
                <a:cs typeface="Calibri" panose="020F0502020204030204" pitchFamily="34" charset="0"/>
              </a:rPr>
              <a:t>. </a:t>
            </a:r>
          </a:p>
          <a:p>
            <a:endParaRPr lang="en-GB" sz="2000" dirty="0">
              <a:latin typeface="Calibri" panose="020F0502020204030204" pitchFamily="34" charset="0"/>
              <a:cs typeface="Calibri" panose="020F0502020204030204" pitchFamily="34" charset="0"/>
            </a:endParaRPr>
          </a:p>
          <a:p>
            <a:pPr marL="342900" indent="-342900">
              <a:buFont typeface="Arial"/>
              <a:buChar char="•"/>
            </a:pPr>
            <a:r>
              <a:rPr lang="en-GB" sz="2000" dirty="0">
                <a:latin typeface="Calibri" panose="020F0502020204030204" pitchFamily="34" charset="0"/>
                <a:cs typeface="Calibri" panose="020F0502020204030204" pitchFamily="34" charset="0"/>
              </a:rPr>
              <a:t>Online homework through use of </a:t>
            </a:r>
            <a:r>
              <a:rPr lang="en-GB" sz="2000" dirty="0" err="1">
                <a:latin typeface="Calibri" panose="020F0502020204030204" pitchFamily="34" charset="0"/>
                <a:cs typeface="Calibri" panose="020F0502020204030204" pitchFamily="34" charset="0"/>
              </a:rPr>
              <a:t>SeeSaw</a:t>
            </a:r>
            <a:r>
              <a:rPr lang="en-GB" sz="2000" dirty="0">
                <a:latin typeface="Calibri" panose="020F0502020204030204" pitchFamily="34" charset="0"/>
                <a:cs typeface="Calibri" panose="020F0502020204030204" pitchFamily="34" charset="0"/>
              </a:rPr>
              <a:t> will posted on Wednesday. This will consist of two activities one in literacy and one in numeracy to be completed by Friday.</a:t>
            </a:r>
          </a:p>
          <a:p>
            <a:endParaRPr lang="en-GB" sz="24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9116" y="425569"/>
            <a:ext cx="1955023" cy="1955023"/>
          </a:xfrm>
          <a:prstGeom prst="rect">
            <a:avLst/>
          </a:prstGeom>
        </p:spPr>
      </p:pic>
    </p:spTree>
    <p:extLst>
      <p:ext uri="{BB962C8B-B14F-4D97-AF65-F5344CB8AC3E}">
        <p14:creationId xmlns:p14="http://schemas.microsoft.com/office/powerpoint/2010/main" val="243879889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3DD867-37FA-44BC-B7E2-5AD61EBF376F}"/>
              </a:ext>
            </a:extLst>
          </p:cNvPr>
          <p:cNvSpPr txBox="1"/>
          <p:nvPr/>
        </p:nvSpPr>
        <p:spPr>
          <a:xfrm>
            <a:off x="1593669" y="56138"/>
            <a:ext cx="10138786"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a:ea typeface="+mn-ea"/>
                <a:cs typeface="+mn-cs"/>
              </a:rPr>
              <a:t>ICT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In Primary </a:t>
            </a: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6 </a:t>
            </a:r>
            <a:r>
              <a:rPr kumimoji="0" lang="en-GB" sz="2000" b="0" i="0" u="none" strike="noStrike" kern="1200" cap="none" spc="0" normalizeH="0" baseline="0" noProof="0" dirty="0">
                <a:ln>
                  <a:noFill/>
                </a:ln>
                <a:solidFill>
                  <a:prstClr val="black"/>
                </a:solidFill>
                <a:effectLst/>
                <a:uLnTx/>
                <a:uFillTx/>
                <a:latin typeface="Calibri"/>
                <a:ea typeface="+mn-ea"/>
                <a:cs typeface="+mn-cs"/>
              </a:rPr>
              <a:t>the children develop their skills in the following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Coding– unplugged and plugged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Publishing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Presenting</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Managing Data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Film and Animation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Music and Sound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Art and Design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dirty="0">
                <a:ln>
                  <a:noFill/>
                </a:ln>
                <a:solidFill>
                  <a:prstClr val="black"/>
                </a:solidFill>
                <a:effectLst/>
                <a:uLnTx/>
                <a:uFillTx/>
                <a:latin typeface="Calibri"/>
                <a:ea typeface="+mn-ea"/>
                <a:cs typeface="+mn-cs"/>
              </a:rPr>
              <a: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rPr>
              <a:t>We are using the Primary </a:t>
            </a:r>
            <a:r>
              <a:rPr lang="en-GB" sz="2000" dirty="0">
                <a:solidFill>
                  <a:prstClr val="black"/>
                </a:solidFill>
                <a:latin typeface="Calibri"/>
              </a:rPr>
              <a:t>6</a:t>
            </a: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 </a:t>
            </a:r>
            <a:r>
              <a:rPr kumimoji="0" lang="en-GB" sz="2000" b="0" i="0" u="none" strike="noStrike" kern="1200" cap="none" spc="0" normalizeH="0" baseline="0" noProof="0" dirty="0">
                <a:ln>
                  <a:noFill/>
                </a:ln>
                <a:solidFill>
                  <a:prstClr val="black"/>
                </a:solidFill>
                <a:effectLst/>
                <a:uLnTx/>
                <a:uFillTx/>
                <a:latin typeface="Calibri"/>
                <a:ea typeface="+mn-ea"/>
                <a:cs typeface="+mn-cs"/>
              </a:rPr>
              <a:t>Grow In Love Scheme which combines work on Scripture, Knowledge of the life of  Jesus and the Church and Sacraments and Prayer. This also involves an element of spiritual development through home learning, especially in our current preparations for First Communion</a:t>
            </a:r>
            <a:r>
              <a:rPr kumimoji="0" lang="en-GB" sz="2000" b="0" i="0" u="none" strike="noStrike" kern="1200" cap="none" spc="0" normalizeH="0" baseline="0" noProof="0" dirty="0" smtClean="0">
                <a:ln>
                  <a:noFill/>
                </a:ln>
                <a:solidFill>
                  <a:prstClr val="black"/>
                </a:solidFill>
                <a:effectLst/>
                <a:uLnTx/>
                <a:uFillTx/>
                <a:latin typeface="Calibri"/>
                <a:ea typeface="+mn-ea"/>
                <a:cs typeface="+mn-cs"/>
              </a:rPr>
              <a:t>. We will</a:t>
            </a:r>
            <a:r>
              <a:rPr kumimoji="0" lang="en-GB" sz="2000" b="0" i="0" u="none" strike="noStrike" kern="1200" cap="none" spc="0" normalizeH="0" noProof="0" dirty="0" smtClean="0">
                <a:ln>
                  <a:noFill/>
                </a:ln>
                <a:solidFill>
                  <a:prstClr val="black"/>
                </a:solidFill>
                <a:effectLst/>
                <a:uLnTx/>
                <a:uFillTx/>
                <a:latin typeface="Calibri"/>
                <a:ea typeface="+mn-ea"/>
                <a:cs typeface="+mn-cs"/>
              </a:rPr>
              <a:t> </a:t>
            </a:r>
            <a:r>
              <a:rPr lang="en-GB" sz="2000" dirty="0" smtClean="0">
                <a:solidFill>
                  <a:prstClr val="black"/>
                </a:solidFill>
                <a:latin typeface="Calibri"/>
              </a:rPr>
              <a:t>also be watching and participating with Mass online as part of our Communion preparation a</a:t>
            </a:r>
            <a:r>
              <a:rPr kumimoji="0" lang="en-GB" sz="2000" b="0" i="0" u="none" strike="noStrike" kern="1200" cap="none" spc="0" normalizeH="0" baseline="0" noProof="0" dirty="0" err="1" smtClean="0">
                <a:ln>
                  <a:noFill/>
                </a:ln>
                <a:solidFill>
                  <a:prstClr val="black"/>
                </a:solidFill>
                <a:effectLst/>
                <a:uLnTx/>
                <a:uFillTx/>
                <a:latin typeface="Calibri"/>
                <a:ea typeface="+mn-ea"/>
                <a:cs typeface="+mn-cs"/>
              </a:rPr>
              <a:t>nd</a:t>
            </a:r>
            <a:r>
              <a:rPr kumimoji="0" lang="en-GB" sz="2000" b="0" i="0" u="none" strike="noStrike" kern="1200" cap="none" spc="0" normalizeH="0" noProof="0" dirty="0" smtClean="0">
                <a:ln>
                  <a:noFill/>
                </a:ln>
                <a:solidFill>
                  <a:prstClr val="black"/>
                </a:solidFill>
                <a:effectLst/>
                <a:uLnTx/>
                <a:uFillTx/>
                <a:latin typeface="Calibri"/>
                <a:ea typeface="+mn-ea"/>
                <a:cs typeface="+mn-cs"/>
              </a:rPr>
              <a:t> throughout the year.</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Constantia"/>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1966" y="1684417"/>
            <a:ext cx="2285714" cy="2000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365" y="1297540"/>
            <a:ext cx="1838582" cy="24863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7321" y="5559020"/>
            <a:ext cx="1085182" cy="1109568"/>
          </a:xfrm>
          <a:prstGeom prst="rect">
            <a:avLst/>
          </a:prstGeom>
        </p:spPr>
      </p:pic>
    </p:spTree>
    <p:extLst>
      <p:ext uri="{BB962C8B-B14F-4D97-AF65-F5344CB8AC3E}">
        <p14:creationId xmlns:p14="http://schemas.microsoft.com/office/powerpoint/2010/main" val="6279285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06222A-EB36-41F8-8E47-7852A8D5E047}"/>
              </a:ext>
            </a:extLst>
          </p:cNvPr>
          <p:cNvSpPr txBox="1"/>
          <p:nvPr/>
        </p:nvSpPr>
        <p:spPr>
          <a:xfrm>
            <a:off x="1567542" y="569344"/>
            <a:ext cx="9077453"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alibri" panose="020F0502020204030204" pitchFamily="34" charset="0"/>
                <a:cs typeface="Calibri" panose="020F0502020204030204" pitchFamily="34" charset="0"/>
              </a:rPr>
              <a:t>Child </a:t>
            </a:r>
            <a:r>
              <a:rPr lang="en-GB" sz="2000" b="1" dirty="0" smtClean="0">
                <a:latin typeface="Calibri" panose="020F0502020204030204" pitchFamily="34" charset="0"/>
                <a:cs typeface="Calibri" panose="020F0502020204030204" pitchFamily="34" charset="0"/>
              </a:rPr>
              <a:t>Protection </a:t>
            </a:r>
          </a:p>
          <a:p>
            <a:r>
              <a:rPr lang="en-GB" sz="2000" b="1" dirty="0">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We ensure that all our children will feel safe and secure at our school. Would you please see our child protection brochure for parents which outlines the various procedures in school. If you have a concern, please do not hesitate in contacting the school</a:t>
            </a:r>
            <a:r>
              <a:rPr lang="en-GB" sz="2000" dirty="0" smtClean="0">
                <a:latin typeface="Calibri" panose="020F0502020204030204" pitchFamily="34" charset="0"/>
                <a:cs typeface="Calibri" panose="020F0502020204030204" pitchFamily="34" charset="0"/>
              </a:rPr>
              <a:t>.  </a:t>
            </a:r>
          </a:p>
          <a:p>
            <a:endParaRPr lang="en-GB" sz="2000" dirty="0" smtClean="0">
              <a:latin typeface="Calibri" panose="020F0502020204030204" pitchFamily="34" charset="0"/>
              <a:cs typeface="Calibri" panose="020F0502020204030204" pitchFamily="34" charset="0"/>
            </a:endParaRPr>
          </a:p>
          <a:p>
            <a:r>
              <a:rPr lang="en-GB" sz="2000" b="1" dirty="0" smtClean="0">
                <a:latin typeface="Calibri" panose="020F0502020204030204" pitchFamily="34" charset="0"/>
                <a:cs typeface="Calibri" panose="020F0502020204030204" pitchFamily="34" charset="0"/>
              </a:rPr>
              <a:t>The Safeguarding Team is as follows :</a:t>
            </a:r>
            <a:r>
              <a:rPr lang="en-GB" sz="2000" b="1" dirty="0">
                <a:latin typeface="Calibri" panose="020F0502020204030204" pitchFamily="34" charset="0"/>
                <a:cs typeface="Calibri" panose="020F0502020204030204" pitchFamily="34" charset="0"/>
              </a:rPr>
              <a:t> </a:t>
            </a:r>
            <a:r>
              <a:rPr lang="en-GB" sz="2000" b="1" dirty="0" smtClean="0">
                <a:latin typeface="Calibri" panose="020F0502020204030204" pitchFamily="34" charset="0"/>
                <a:cs typeface="Calibri" panose="020F0502020204030204" pitchFamily="34" charset="0"/>
              </a:rPr>
              <a:t> </a:t>
            </a:r>
          </a:p>
          <a:p>
            <a:endParaRPr lang="en-GB" sz="2000" b="1" dirty="0">
              <a:latin typeface="Calibri" panose="020F0502020204030204" pitchFamily="34" charset="0"/>
              <a:cs typeface="Calibri" panose="020F0502020204030204" pitchFamily="34" charset="0"/>
            </a:endParaRPr>
          </a:p>
          <a:p>
            <a:pPr marL="342900" indent="-342900">
              <a:buFont typeface="Arial"/>
              <a:buChar char="•"/>
            </a:pPr>
            <a:r>
              <a:rPr lang="en-GB" sz="2000" dirty="0">
                <a:latin typeface="Calibri" panose="020F0502020204030204" pitchFamily="34" charset="0"/>
                <a:cs typeface="Calibri" panose="020F0502020204030204" pitchFamily="34" charset="0"/>
              </a:rPr>
              <a:t>Designated Teacher for Child Protection ( DT) is  Mrs A. Lloyd</a:t>
            </a:r>
          </a:p>
          <a:p>
            <a:pPr marL="342900" indent="-342900">
              <a:buFont typeface="Arial"/>
              <a:buChar char="•"/>
            </a:pPr>
            <a:r>
              <a:rPr lang="en-GB" sz="2000" dirty="0">
                <a:latin typeface="Calibri" panose="020F0502020204030204" pitchFamily="34" charset="0"/>
                <a:cs typeface="Calibri" panose="020F0502020204030204" pitchFamily="34" charset="0"/>
              </a:rPr>
              <a:t>Deputy Designated Teacher (DDT) is Mrs </a:t>
            </a:r>
            <a:r>
              <a:rPr lang="en-GB" sz="2000" dirty="0" smtClean="0">
                <a:latin typeface="Calibri" panose="020F0502020204030204" pitchFamily="34" charset="0"/>
                <a:cs typeface="Calibri" panose="020F0502020204030204" pitchFamily="34" charset="0"/>
              </a:rPr>
              <a:t>L. </a:t>
            </a:r>
            <a:r>
              <a:rPr lang="en-GB" sz="2000" dirty="0">
                <a:latin typeface="Calibri" panose="020F0502020204030204" pitchFamily="34" charset="0"/>
                <a:cs typeface="Calibri" panose="020F0502020204030204" pitchFamily="34" charset="0"/>
              </a:rPr>
              <a:t>Devlin </a:t>
            </a:r>
          </a:p>
          <a:p>
            <a:pPr marL="342900" indent="-342900">
              <a:buFont typeface="Arial"/>
              <a:buChar char="•"/>
            </a:pPr>
            <a:r>
              <a:rPr lang="en-GB" sz="2000" dirty="0">
                <a:latin typeface="Calibri" panose="020F0502020204030204" pitchFamily="34" charset="0"/>
                <a:cs typeface="Calibri" panose="020F0502020204030204" pitchFamily="34" charset="0"/>
              </a:rPr>
              <a:t>Principal, </a:t>
            </a:r>
            <a:r>
              <a:rPr lang="en-GB" sz="2000" dirty="0" smtClean="0">
                <a:latin typeface="Calibri" panose="020F0502020204030204" pitchFamily="34" charset="0"/>
                <a:cs typeface="Calibri" panose="020F0502020204030204" pitchFamily="34" charset="0"/>
              </a:rPr>
              <a:t>(DDT) Mrs </a:t>
            </a:r>
            <a:r>
              <a:rPr lang="en-GB" sz="2000" dirty="0">
                <a:latin typeface="Calibri" panose="020F0502020204030204" pitchFamily="34" charset="0"/>
                <a:cs typeface="Calibri" panose="020F0502020204030204" pitchFamily="34" charset="0"/>
              </a:rPr>
              <a:t>D. Miller </a:t>
            </a:r>
          </a:p>
          <a:p>
            <a:pPr marL="342900" indent="-342900">
              <a:buFont typeface="Arial"/>
              <a:buChar char="•"/>
            </a:pPr>
            <a:r>
              <a:rPr lang="en-GB" sz="2000" dirty="0">
                <a:latin typeface="Calibri" panose="020F0502020204030204" pitchFamily="34" charset="0"/>
                <a:cs typeface="Calibri" panose="020F0502020204030204" pitchFamily="34" charset="0"/>
              </a:rPr>
              <a:t>ICT </a:t>
            </a:r>
            <a:r>
              <a:rPr lang="en-GB" sz="2000" dirty="0" smtClean="0">
                <a:latin typeface="Calibri" panose="020F0502020204030204" pitchFamily="34" charset="0"/>
                <a:cs typeface="Calibri" panose="020F0502020204030204" pitchFamily="34" charset="0"/>
              </a:rPr>
              <a:t>Co-ordinator </a:t>
            </a:r>
            <a:r>
              <a:rPr lang="en-GB" sz="2000" dirty="0">
                <a:latin typeface="Calibri" panose="020F0502020204030204" pitchFamily="34" charset="0"/>
                <a:cs typeface="Calibri" panose="020F0502020204030204" pitchFamily="34" charset="0"/>
              </a:rPr>
              <a:t>, Mrs C. Mc Cavera </a:t>
            </a:r>
          </a:p>
          <a:p>
            <a:pPr marL="342900" indent="-342900">
              <a:buFont typeface="Arial"/>
              <a:buChar char="•"/>
            </a:pPr>
            <a:r>
              <a:rPr lang="en-GB" sz="2000" dirty="0">
                <a:latin typeface="Calibri" panose="020F0502020204030204" pitchFamily="34" charset="0"/>
                <a:cs typeface="Calibri" panose="020F0502020204030204" pitchFamily="34" charset="0"/>
              </a:rPr>
              <a:t>Governor responsible for CP is Mrs P. Martin </a:t>
            </a:r>
          </a:p>
          <a:p>
            <a:pPr marL="342900" indent="-342900">
              <a:buFont typeface="Arial"/>
              <a:buChar char="•"/>
            </a:pPr>
            <a:r>
              <a:rPr lang="en-GB" sz="2000" dirty="0">
                <a:latin typeface="Calibri" panose="020F0502020204030204" pitchFamily="34" charset="0"/>
                <a:cs typeface="Calibri" panose="020F0502020204030204" pitchFamily="34" charset="0"/>
              </a:rPr>
              <a:t>Chairman of our Board of Governors, Mr B. Smyth.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6952" y="2923834"/>
            <a:ext cx="3809524" cy="3809524"/>
          </a:xfrm>
          <a:prstGeom prst="rect">
            <a:avLst/>
          </a:prstGeom>
        </p:spPr>
      </p:pic>
    </p:spTree>
    <p:extLst>
      <p:ext uri="{BB962C8B-B14F-4D97-AF65-F5344CB8AC3E}">
        <p14:creationId xmlns:p14="http://schemas.microsoft.com/office/powerpoint/2010/main" val="97589521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7388" y="859447"/>
            <a:ext cx="10424612" cy="4832092"/>
          </a:xfrm>
          <a:prstGeom prst="rect">
            <a:avLst/>
          </a:prstGeom>
          <a:noFill/>
        </p:spPr>
        <p:txBody>
          <a:bodyPr wrap="square" rtlCol="0">
            <a:spAutoFit/>
          </a:bodyPr>
          <a:lstStyle/>
          <a:p>
            <a:r>
              <a:rPr lang="en-GB" sz="2000" b="1" dirty="0" smtClean="0">
                <a:latin typeface="Calibri" panose="020F0502020204030204" pitchFamily="34" charset="0"/>
                <a:cs typeface="Calibri" panose="020F0502020204030204" pitchFamily="34" charset="0"/>
              </a:rPr>
              <a:t>Housekeeping Issues </a:t>
            </a:r>
          </a:p>
          <a:p>
            <a:endParaRPr lang="en-GB"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P.E will be every Monday. </a:t>
            </a:r>
          </a:p>
          <a:p>
            <a:r>
              <a:rPr lang="en-GB"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The daily mile will be completed each day. </a:t>
            </a:r>
          </a:p>
          <a:p>
            <a:r>
              <a:rPr lang="en-GB"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Swimming is scheduled to begin in October.  </a:t>
            </a:r>
          </a:p>
          <a:p>
            <a:r>
              <a:rPr lang="en-GB"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Healthy Eating, we are a healthy eating school, and we encourage children to bring a healthy snack each day.</a:t>
            </a:r>
          </a:p>
          <a:p>
            <a:endParaRPr lang="en-GB"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School dinners </a:t>
            </a:r>
            <a:r>
              <a:rPr lang="en-GB" dirty="0" smtClean="0">
                <a:latin typeface="Calibri" panose="020F0502020204030204" pitchFamily="34" charset="0"/>
                <a:cs typeface="Calibri" panose="020F0502020204030204" pitchFamily="34" charset="0"/>
              </a:rPr>
              <a:t>resume for all children next week and the cost remains at £2.60. </a:t>
            </a:r>
          </a:p>
          <a:p>
            <a:endParaRPr lang="en-GB"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Children will be asked to bring their guided reading books in every day. They cannot share them with anyone else, they have a copy each. Once the book is completed it will be quarantined for 72 hours. </a:t>
            </a:r>
          </a:p>
          <a:p>
            <a:r>
              <a:rPr lang="en-GB"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dirty="0" smtClean="0">
                <a:latin typeface="Calibri" panose="020F0502020204030204" pitchFamily="34" charset="0"/>
                <a:cs typeface="Calibri" panose="020F0502020204030204" pitchFamily="34" charset="0"/>
              </a:rPr>
              <a:t>Children will bring their books and homework into school in the homework folder provided.</a:t>
            </a:r>
            <a:endParaRPr lang="en-GB"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8771" y="0"/>
            <a:ext cx="2681880" cy="2822048"/>
          </a:xfrm>
          <a:prstGeom prst="rect">
            <a:avLst/>
          </a:prstGeom>
        </p:spPr>
      </p:pic>
    </p:spTree>
    <p:extLst>
      <p:ext uri="{BB962C8B-B14F-4D97-AF65-F5344CB8AC3E}">
        <p14:creationId xmlns:p14="http://schemas.microsoft.com/office/powerpoint/2010/main" val="22111536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9615" y="662152"/>
            <a:ext cx="8749862" cy="2554545"/>
          </a:xfrm>
          <a:prstGeom prst="rect">
            <a:avLst/>
          </a:prstGeom>
          <a:noFill/>
        </p:spPr>
        <p:txBody>
          <a:bodyPr wrap="square" rtlCol="0">
            <a:spAutoFit/>
          </a:bodyPr>
          <a:lstStyle/>
          <a:p>
            <a:r>
              <a:rPr lang="en-GB" sz="2000" b="1" dirty="0" smtClean="0">
                <a:latin typeface="Calibri" panose="020F0502020204030204" pitchFamily="34" charset="0"/>
                <a:cs typeface="Calibri" panose="020F0502020204030204" pitchFamily="34" charset="0"/>
              </a:rPr>
              <a:t>Thank You.  </a:t>
            </a:r>
          </a:p>
          <a:p>
            <a:endParaRPr lang="en-GB" sz="2000" b="1" dirty="0">
              <a:latin typeface="Calibri" panose="020F0502020204030204" pitchFamily="34" charset="0"/>
              <a:cs typeface="Calibri" panose="020F0502020204030204" pitchFamily="34" charset="0"/>
            </a:endParaRPr>
          </a:p>
          <a:p>
            <a:endParaRPr lang="en-GB" sz="2000" b="1"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I would to  take this opportunity to thank for your patience and support. This will be a very unusual year for us all, if you have any concerns we will be here to help and support you. I look forward to working  together with you through this</a:t>
            </a:r>
            <a:r>
              <a:rPr lang="en-GB" sz="2000" smtClean="0">
                <a:latin typeface="Calibri" panose="020F0502020204030204" pitchFamily="34" charset="0"/>
                <a:cs typeface="Calibri" panose="020F0502020204030204" pitchFamily="34" charset="0"/>
              </a:rPr>
              <a:t>.  </a:t>
            </a:r>
          </a:p>
          <a:p>
            <a:endParaRPr lang="en-GB" sz="2000" dirty="0" smtClean="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A. Lloyd </a:t>
            </a:r>
            <a:endParaRPr lang="en-GB" sz="2000" dirty="0">
              <a:latin typeface="Calibri" panose="020F0502020204030204" pitchFamily="34" charset="0"/>
              <a:cs typeface="Calibri" panose="020F0502020204030204" pitchFamily="34" charset="0"/>
            </a:endParaRPr>
          </a:p>
        </p:txBody>
      </p:sp>
      <p:pic>
        <p:nvPicPr>
          <p:cNvPr id="5" name="Picture 4" descr="A close up of a toy&#10;&#10;Description automatically generated">
            <a:extLst>
              <a:ext uri="{FF2B5EF4-FFF2-40B4-BE49-F238E27FC236}">
                <a16:creationId xmlns:a16="http://schemas.microsoft.com/office/drawing/2014/main" id="{EE09D3E3-E87D-4E91-A696-03444A3A2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5022" y="2753948"/>
            <a:ext cx="7619048" cy="3809524"/>
          </a:xfrm>
          <a:prstGeom prst="rect">
            <a:avLst/>
          </a:prstGeom>
        </p:spPr>
      </p:pic>
    </p:spTree>
    <p:extLst>
      <p:ext uri="{BB962C8B-B14F-4D97-AF65-F5344CB8AC3E}">
        <p14:creationId xmlns:p14="http://schemas.microsoft.com/office/powerpoint/2010/main" val="7555709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738833642"/>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C0534-3218-414D-9283-B199360BF078}"/>
              </a:ext>
            </a:extLst>
          </p:cNvPr>
          <p:cNvSpPr txBox="1"/>
          <p:nvPr/>
        </p:nvSpPr>
        <p:spPr>
          <a:xfrm>
            <a:off x="1497724" y="851337"/>
            <a:ext cx="106991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Calibri" panose="020F0502020204030204" pitchFamily="34" charset="0"/>
                <a:cs typeface="Calibri" panose="020F0502020204030204" pitchFamily="34" charset="0"/>
              </a:rPr>
              <a:t>Welcome to all our Primary 6 families. It has been a very strange year for </a:t>
            </a:r>
            <a:r>
              <a:rPr lang="en-GB" sz="2000" dirty="0" smtClean="0">
                <a:latin typeface="Calibri" panose="020F0502020204030204" pitchFamily="34" charset="0"/>
                <a:cs typeface="Calibri" panose="020F0502020204030204" pitchFamily="34" charset="0"/>
              </a:rPr>
              <a:t>everyone</a:t>
            </a:r>
            <a:r>
              <a:rPr lang="en-GB" sz="2000" dirty="0">
                <a:latin typeface="Calibri" panose="020F0502020204030204" pitchFamily="34" charset="0"/>
                <a:cs typeface="Calibri" panose="020F0502020204030204" pitchFamily="34" charset="0"/>
              </a:rPr>
              <a:t>. We are glad to see our children back to school and happy to be back at school as </a:t>
            </a:r>
            <a:r>
              <a:rPr lang="en-GB" sz="2000" dirty="0" smtClean="0">
                <a:latin typeface="Calibri" panose="020F0502020204030204" pitchFamily="34" charset="0"/>
                <a:cs typeface="Calibri" panose="020F0502020204030204" pitchFamily="34" charset="0"/>
              </a:rPr>
              <a:t>well</a:t>
            </a:r>
            <a:r>
              <a:rPr lang="en-GB" sz="2000" dirty="0">
                <a:latin typeface="Calibri" panose="020F0502020204030204" pitchFamily="34" charset="0"/>
                <a:cs typeface="Calibri" panose="020F0502020204030204" pitchFamily="34" charset="0"/>
              </a:rPr>
              <a:t>.</a:t>
            </a:r>
          </a:p>
        </p:txBody>
      </p:sp>
      <p:sp>
        <p:nvSpPr>
          <p:cNvPr id="4" name="Rectangle 3"/>
          <p:cNvSpPr/>
          <p:nvPr/>
        </p:nvSpPr>
        <p:spPr>
          <a:xfrm>
            <a:off x="1497723" y="2191407"/>
            <a:ext cx="10231821" cy="1323439"/>
          </a:xfrm>
          <a:prstGeom prst="rect">
            <a:avLst/>
          </a:prstGeom>
        </p:spPr>
        <p:txBody>
          <a:bodyPr wrap="square">
            <a:spAutoFit/>
          </a:bodyPr>
          <a:lstStyle/>
          <a:p>
            <a:r>
              <a:rPr lang="en-GB" sz="2000" dirty="0">
                <a:latin typeface="Calibri" panose="020F0502020204030204" pitchFamily="34" charset="0"/>
                <a:cs typeface="Calibri" panose="020F0502020204030204" pitchFamily="34" charset="0"/>
              </a:rPr>
              <a:t>This PowerPoint presentation </a:t>
            </a:r>
            <a:r>
              <a:rPr lang="en-GB" sz="2000" dirty="0" smtClean="0">
                <a:latin typeface="Calibri" panose="020F0502020204030204" pitchFamily="34" charset="0"/>
                <a:cs typeface="Calibri" panose="020F0502020204030204" pitchFamily="34" charset="0"/>
              </a:rPr>
              <a:t>will </a:t>
            </a:r>
            <a:r>
              <a:rPr lang="en-GB" sz="2000" dirty="0">
                <a:latin typeface="Calibri" panose="020F0502020204030204" pitchFamily="34" charset="0"/>
                <a:cs typeface="Calibri" panose="020F0502020204030204" pitchFamily="34" charset="0"/>
              </a:rPr>
              <a:t>outline the plan for our next school year. Normally we would have curricular meetings which provides an opportunity to meet and chat about the year </a:t>
            </a:r>
            <a:r>
              <a:rPr lang="en-GB" sz="2000" dirty="0" smtClean="0">
                <a:latin typeface="Calibri" panose="020F0502020204030204" pitchFamily="34" charset="0"/>
                <a:cs typeface="Calibri" panose="020F0502020204030204" pitchFamily="34" charset="0"/>
              </a:rPr>
              <a:t>ahead. Unfortunately </a:t>
            </a:r>
            <a:r>
              <a:rPr lang="en-GB" sz="2000" dirty="0">
                <a:latin typeface="Calibri" panose="020F0502020204030204" pitchFamily="34" charset="0"/>
                <a:cs typeface="Calibri" panose="020F0502020204030204" pitchFamily="34" charset="0"/>
              </a:rPr>
              <a:t>due to </a:t>
            </a:r>
            <a:r>
              <a:rPr lang="en-GB" sz="2000" dirty="0" err="1" smtClean="0">
                <a:latin typeface="Calibri" panose="020F0502020204030204" pitchFamily="34" charset="0"/>
                <a:cs typeface="Calibri" panose="020F0502020204030204" pitchFamily="34" charset="0"/>
              </a:rPr>
              <a:t>Covid</a:t>
            </a:r>
            <a:r>
              <a:rPr lang="en-GB" sz="2000" dirty="0" smtClean="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19 we are unable to </a:t>
            </a:r>
            <a:r>
              <a:rPr lang="en-GB" sz="2000" dirty="0" smtClean="0">
                <a:latin typeface="Calibri" panose="020F0502020204030204" pitchFamily="34" charset="0"/>
                <a:cs typeface="Calibri" panose="020F0502020204030204" pitchFamily="34" charset="0"/>
              </a:rPr>
              <a:t>do that</a:t>
            </a:r>
            <a:r>
              <a:rPr lang="en-GB" sz="2000" dirty="0">
                <a:latin typeface="Calibri" panose="020F0502020204030204" pitchFamily="34" charset="0"/>
                <a:cs typeface="Calibri" panose="020F0502020204030204" pitchFamily="34" charset="0"/>
              </a:rPr>
              <a:t>. </a:t>
            </a:r>
            <a:r>
              <a:rPr lang="en-GB" sz="2000" dirty="0" smtClean="0">
                <a:latin typeface="Calibri" panose="020F0502020204030204" pitchFamily="34" charset="0"/>
                <a:cs typeface="Calibri" panose="020F0502020204030204" pitchFamily="34" charset="0"/>
              </a:rPr>
              <a:t>However, if </a:t>
            </a:r>
            <a:r>
              <a:rPr lang="en-GB" sz="2000" dirty="0">
                <a:latin typeface="Calibri" panose="020F0502020204030204" pitchFamily="34" charset="0"/>
                <a:cs typeface="Calibri" panose="020F0502020204030204" pitchFamily="34" charset="0"/>
              </a:rPr>
              <a:t>you wish to meet with me please do not hesitate to arrange a </a:t>
            </a:r>
            <a:r>
              <a:rPr lang="en-GB" sz="2000" dirty="0" smtClean="0">
                <a:latin typeface="Calibri" panose="020F0502020204030204" pitchFamily="34" charset="0"/>
                <a:cs typeface="Calibri" panose="020F0502020204030204" pitchFamily="34" charset="0"/>
              </a:rPr>
              <a:t>meeting.</a:t>
            </a:r>
            <a:endParaRPr lang="en-GB"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657" y="3514845"/>
            <a:ext cx="3515034" cy="3499481"/>
          </a:xfrm>
          <a:prstGeom prst="rect">
            <a:avLst/>
          </a:prstGeom>
        </p:spPr>
      </p:pic>
    </p:spTree>
    <p:extLst>
      <p:ext uri="{BB962C8B-B14F-4D97-AF65-F5344CB8AC3E}">
        <p14:creationId xmlns:p14="http://schemas.microsoft.com/office/powerpoint/2010/main" val="236975802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453FE4-B571-4752-BF87-62B1C800377F}"/>
              </a:ext>
            </a:extLst>
          </p:cNvPr>
          <p:cNvSpPr txBox="1"/>
          <p:nvPr/>
        </p:nvSpPr>
        <p:spPr>
          <a:xfrm>
            <a:off x="2238704" y="1008993"/>
            <a:ext cx="8358500" cy="40950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alibri" panose="020F0502020204030204" pitchFamily="34" charset="0"/>
                <a:cs typeface="Calibri" panose="020F0502020204030204" pitchFamily="34" charset="0"/>
              </a:rPr>
              <a:t>The PowerPoint will outline the following areas of learning:</a:t>
            </a:r>
            <a:r>
              <a:rPr lang="en-GB" sz="2000" dirty="0">
                <a:latin typeface="Calibri" panose="020F0502020204030204" pitchFamily="34" charset="0"/>
                <a:cs typeface="Calibri" panose="020F0502020204030204" pitchFamily="34" charset="0"/>
              </a:rPr>
              <a:t> </a:t>
            </a:r>
          </a:p>
          <a:p>
            <a:pPr marL="285750" indent="-285750">
              <a:buFont typeface="Arial"/>
              <a:buChar char="•"/>
            </a:pPr>
            <a:r>
              <a:rPr lang="en-GB" sz="2000" dirty="0">
                <a:latin typeface="Calibri" panose="020F0502020204030204" pitchFamily="34" charset="0"/>
                <a:cs typeface="Calibri" panose="020F0502020204030204" pitchFamily="34" charset="0"/>
              </a:rPr>
              <a:t>Literacy </a:t>
            </a:r>
          </a:p>
          <a:p>
            <a:pPr marL="285750" indent="-285750">
              <a:buFont typeface="Arial"/>
              <a:buChar char="•"/>
            </a:pPr>
            <a:r>
              <a:rPr lang="en-GB" sz="2000" dirty="0">
                <a:latin typeface="Calibri" panose="020F0502020204030204" pitchFamily="34" charset="0"/>
                <a:cs typeface="Calibri" panose="020F0502020204030204" pitchFamily="34" charset="0"/>
              </a:rPr>
              <a:t>Reading </a:t>
            </a:r>
          </a:p>
          <a:p>
            <a:pPr marL="285750" indent="-285750">
              <a:buFont typeface="Arial"/>
              <a:buChar char="•"/>
            </a:pPr>
            <a:r>
              <a:rPr lang="en-GB" sz="2000" dirty="0">
                <a:latin typeface="Calibri" panose="020F0502020204030204" pitchFamily="34" charset="0"/>
                <a:cs typeface="Calibri" panose="020F0502020204030204" pitchFamily="34" charset="0"/>
              </a:rPr>
              <a:t>Numeracy </a:t>
            </a:r>
          </a:p>
          <a:p>
            <a:pPr marL="285750" indent="-285750">
              <a:buFont typeface="Arial"/>
              <a:buChar char="•"/>
            </a:pPr>
            <a:r>
              <a:rPr lang="en-GB" sz="2000" dirty="0">
                <a:latin typeface="Calibri" panose="020F0502020204030204" pitchFamily="34" charset="0"/>
                <a:cs typeface="Calibri" panose="020F0502020204030204" pitchFamily="34" charset="0"/>
              </a:rPr>
              <a:t>World Around Us </a:t>
            </a:r>
          </a:p>
          <a:p>
            <a:pPr marL="285750" indent="-285750">
              <a:buFont typeface="Arial"/>
              <a:buChar char="•"/>
            </a:pPr>
            <a:r>
              <a:rPr lang="en-GB" sz="2000" dirty="0">
                <a:latin typeface="Calibri" panose="020F0502020204030204" pitchFamily="34" charset="0"/>
                <a:cs typeface="Calibri" panose="020F0502020204030204" pitchFamily="34" charset="0"/>
              </a:rPr>
              <a:t>PE </a:t>
            </a:r>
          </a:p>
          <a:p>
            <a:pPr marL="285750" indent="-285750">
              <a:buFont typeface="Arial"/>
              <a:buChar char="•"/>
            </a:pPr>
            <a:r>
              <a:rPr lang="en-GB" sz="2000" dirty="0">
                <a:latin typeface="Calibri" panose="020F0502020204030204" pitchFamily="34" charset="0"/>
                <a:cs typeface="Calibri" panose="020F0502020204030204" pitchFamily="34" charset="0"/>
              </a:rPr>
              <a:t>Transfer Procedure </a:t>
            </a:r>
          </a:p>
          <a:p>
            <a:pPr marL="285750" indent="-285750">
              <a:buFont typeface="Arial"/>
              <a:buChar char="•"/>
            </a:pPr>
            <a:r>
              <a:rPr lang="en-GB" sz="2000" dirty="0">
                <a:latin typeface="Calibri" panose="020F0502020204030204" pitchFamily="34" charset="0"/>
                <a:cs typeface="Calibri" panose="020F0502020204030204" pitchFamily="34" charset="0"/>
              </a:rPr>
              <a:t>Covid 19 Procedures </a:t>
            </a:r>
          </a:p>
          <a:p>
            <a:pPr marL="285750" indent="-285750">
              <a:buFont typeface="Arial"/>
              <a:buChar char="•"/>
            </a:pPr>
            <a:r>
              <a:rPr lang="en-GB" sz="2000" dirty="0">
                <a:latin typeface="Calibri" panose="020F0502020204030204" pitchFamily="34" charset="0"/>
                <a:cs typeface="Calibri" panose="020F0502020204030204" pitchFamily="34" charset="0"/>
              </a:rPr>
              <a:t>Homework </a:t>
            </a:r>
          </a:p>
          <a:p>
            <a:pPr marL="285750" indent="-285750">
              <a:buFont typeface="Arial"/>
              <a:buChar char="•"/>
            </a:pPr>
            <a:r>
              <a:rPr lang="en-GB" sz="2000" dirty="0">
                <a:latin typeface="Calibri" panose="020F0502020204030204" pitchFamily="34" charset="0"/>
                <a:cs typeface="Calibri" panose="020F0502020204030204" pitchFamily="34" charset="0"/>
              </a:rPr>
              <a:t>Child Protection</a:t>
            </a:r>
          </a:p>
          <a:p>
            <a:pPr marL="285750" indent="-285750">
              <a:buFont typeface="Arial"/>
              <a:buChar char="•"/>
            </a:pPr>
            <a:r>
              <a:rPr lang="en-GB" sz="2000" dirty="0" smtClean="0">
                <a:latin typeface="Calibri" panose="020F0502020204030204" pitchFamily="34" charset="0"/>
                <a:cs typeface="Calibri" panose="020F0502020204030204" pitchFamily="34" charset="0"/>
              </a:rPr>
              <a:t>Housekeeping Issues</a:t>
            </a:r>
            <a:endParaRPr lang="en-GB" sz="2000" dirty="0">
              <a:latin typeface="Calibri" panose="020F0502020204030204" pitchFamily="34" charset="0"/>
              <a:cs typeface="Calibri" panose="020F0502020204030204" pitchFamily="34" charset="0"/>
            </a:endParaRPr>
          </a:p>
          <a:p>
            <a:pPr marL="285750" indent="-285750">
              <a:buFont typeface="Arial"/>
              <a:buChar char="•"/>
            </a:pPr>
            <a:r>
              <a:rPr lang="en-GB" sz="2000" dirty="0">
                <a:latin typeface="Calibri" panose="020F0502020204030204" pitchFamily="34" charset="0"/>
                <a:cs typeface="Calibri" panose="020F0502020204030204" pitchFamily="34" charset="0"/>
              </a:rPr>
              <a:t>A.O.B</a:t>
            </a:r>
          </a:p>
          <a:p>
            <a:pPr marL="285750" indent="-285750">
              <a:buFont typeface="Arial"/>
              <a:buChar char="•"/>
            </a:pP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399" y="2109427"/>
            <a:ext cx="3381360" cy="3381360"/>
          </a:xfrm>
          <a:prstGeom prst="rect">
            <a:avLst/>
          </a:prstGeom>
        </p:spPr>
      </p:pic>
    </p:spTree>
    <p:extLst>
      <p:ext uri="{BB962C8B-B14F-4D97-AF65-F5344CB8AC3E}">
        <p14:creationId xmlns:p14="http://schemas.microsoft.com/office/powerpoint/2010/main" val="26176918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9D059B6-ADD8-488A-B346-63289E90D13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8" name="Freeform 6">
              <a:extLst>
                <a:ext uri="{FF2B5EF4-FFF2-40B4-BE49-F238E27FC236}">
                  <a16:creationId xmlns:a16="http://schemas.microsoft.com/office/drawing/2014/main" id="{F69B42B4-BC82-4495-A6F9-A28167B56A0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 name="Freeform 7">
              <a:extLst>
                <a:ext uri="{FF2B5EF4-FFF2-40B4-BE49-F238E27FC236}">
                  <a16:creationId xmlns:a16="http://schemas.microsoft.com/office/drawing/2014/main" id="{83CC168C-2AD4-4FFB-9F25-420ED6514C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 name="Freeform 9">
              <a:extLst>
                <a:ext uri="{FF2B5EF4-FFF2-40B4-BE49-F238E27FC236}">
                  <a16:creationId xmlns:a16="http://schemas.microsoft.com/office/drawing/2014/main" id="{6C9F369A-6158-4AE8-BA04-138A9DFFAE0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1" name="Freeform 10">
              <a:extLst>
                <a:ext uri="{FF2B5EF4-FFF2-40B4-BE49-F238E27FC236}">
                  <a16:creationId xmlns:a16="http://schemas.microsoft.com/office/drawing/2014/main" id="{FC7B1DF4-AD98-42A8-820F-667A3DCC40A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2" name="Freeform 11">
              <a:extLst>
                <a:ext uri="{FF2B5EF4-FFF2-40B4-BE49-F238E27FC236}">
                  <a16:creationId xmlns:a16="http://schemas.microsoft.com/office/drawing/2014/main" id="{61C58B74-3656-4FD5-AC47-EE3A59EBB81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3" name="Freeform 12">
              <a:extLst>
                <a:ext uri="{FF2B5EF4-FFF2-40B4-BE49-F238E27FC236}">
                  <a16:creationId xmlns:a16="http://schemas.microsoft.com/office/drawing/2014/main" id="{8B349A01-D803-4A18-B608-47BFCED4343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5" name="Rectangle 14">
            <a:extLst>
              <a:ext uri="{FF2B5EF4-FFF2-40B4-BE49-F238E27FC236}">
                <a16:creationId xmlns:a16="http://schemas.microsoft.com/office/drawing/2014/main" id="{15655827-B42D-4180-88D3-D83F25E4B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txBody>
          <a:bodyPr rtlCol="0" anchor="ctr"/>
          <a:lstStyle/>
          <a:p>
            <a:pPr algn="ctr"/>
            <a:endParaRPr lang="en-US"/>
          </a:p>
        </p:txBody>
      </p:sp>
      <p:sp>
        <p:nvSpPr>
          <p:cNvPr id="17" name="Freeform: Shape 16">
            <a:extLst>
              <a:ext uri="{FF2B5EF4-FFF2-40B4-BE49-F238E27FC236}">
                <a16:creationId xmlns:a16="http://schemas.microsoft.com/office/drawing/2014/main" id="{24ACCB06-563C-4ADE-B4D6-1FE9F723C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955594"/>
            <a:ext cx="182895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19" name="Freeform: Shape 18">
            <a:extLst>
              <a:ext uri="{FF2B5EF4-FFF2-40B4-BE49-F238E27FC236}">
                <a16:creationId xmlns:a16="http://schemas.microsoft.com/office/drawing/2014/main" id="{40761ECD-D92B-46AE-82CA-640023D282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3220098"/>
            <a:ext cx="2910045"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21" name="Freeform: Shape 20">
            <a:extLst>
              <a:ext uri="{FF2B5EF4-FFF2-40B4-BE49-F238E27FC236}">
                <a16:creationId xmlns:a16="http://schemas.microsoft.com/office/drawing/2014/main" id="{9A928607-C55C-40FD-B2DF-6CD6A7226A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2845509"/>
            <a:ext cx="414988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23" name="Freeform: Shape 22">
            <a:extLst>
              <a:ext uri="{FF2B5EF4-FFF2-40B4-BE49-F238E27FC236}">
                <a16:creationId xmlns:a16="http://schemas.microsoft.com/office/drawing/2014/main" id="{400A20C1-29A4-43E0-AB15-7931F76F8C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332410"/>
            <a:ext cx="2719546"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2" name="TextBox 1">
            <a:extLst>
              <a:ext uri="{FF2B5EF4-FFF2-40B4-BE49-F238E27FC236}">
                <a16:creationId xmlns:a16="http://schemas.microsoft.com/office/drawing/2014/main" id="{4FFC50F4-1BBA-4D87-92FC-D79A7014B053}"/>
              </a:ext>
            </a:extLst>
          </p:cNvPr>
          <p:cNvSpPr txBox="1"/>
          <p:nvPr/>
        </p:nvSpPr>
        <p:spPr>
          <a:xfrm>
            <a:off x="546099" y="457200"/>
            <a:ext cx="10121901" cy="51664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spcBef>
                <a:spcPct val="0"/>
              </a:spcBef>
              <a:spcAft>
                <a:spcPts val="600"/>
              </a:spcAft>
            </a:pPr>
            <a:r>
              <a:rPr lang="en-US" sz="7200" dirty="0" smtClean="0">
                <a:ln w="3175" cmpd="sng">
                  <a:noFill/>
                </a:ln>
                <a:latin typeface="+mj-lt"/>
                <a:ea typeface="+mj-ea"/>
                <a:cs typeface="+mj-cs"/>
              </a:rPr>
              <a:t> </a:t>
            </a:r>
            <a:endParaRPr lang="en-US" sz="7200" dirty="0">
              <a:ln w="3175" cmpd="sng">
                <a:noFill/>
              </a:ln>
              <a:latin typeface="+mj-lt"/>
              <a:ea typeface="+mj-ea"/>
              <a:cs typeface="+mj-cs"/>
            </a:endParaRPr>
          </a:p>
          <a:p>
            <a:pPr algn="ctr" defTabSz="457200">
              <a:spcBef>
                <a:spcPct val="0"/>
              </a:spcBef>
              <a:spcAft>
                <a:spcPts val="600"/>
              </a:spcAft>
            </a:pPr>
            <a:endParaRPr lang="en-US" sz="7200" dirty="0">
              <a:ln w="3175" cmpd="sng">
                <a:noFill/>
              </a:ln>
              <a:latin typeface="+mj-lt"/>
              <a:ea typeface="+mj-ea"/>
              <a:cs typeface="+mj-cs"/>
            </a:endParaRPr>
          </a:p>
          <a:p>
            <a:pPr algn="ctr" defTabSz="457200">
              <a:spcBef>
                <a:spcPct val="0"/>
              </a:spcBef>
              <a:spcAft>
                <a:spcPts val="600"/>
              </a:spcAft>
            </a:pPr>
            <a:endParaRPr lang="en-US" sz="7200" dirty="0">
              <a:ln w="3175" cmpd="sng">
                <a:noFill/>
              </a:ln>
              <a:latin typeface="+mj-lt"/>
              <a:ea typeface="+mj-ea"/>
              <a:cs typeface="+mj-cs"/>
            </a:endParaRPr>
          </a:p>
          <a:p>
            <a:pPr algn="ctr" defTabSz="457200">
              <a:spcBef>
                <a:spcPct val="0"/>
              </a:spcBef>
              <a:spcAft>
                <a:spcPts val="600"/>
              </a:spcAft>
            </a:pPr>
            <a:endParaRPr lang="en-US" sz="7200" dirty="0">
              <a:ln w="3175" cmpd="sng">
                <a:noFill/>
              </a:ln>
              <a:latin typeface="+mj-lt"/>
              <a:ea typeface="+mj-ea"/>
              <a:cs typeface="+mj-cs"/>
            </a:endParaRPr>
          </a:p>
        </p:txBody>
      </p:sp>
      <p:sp>
        <p:nvSpPr>
          <p:cNvPr id="3" name="TextBox 2">
            <a:extLst>
              <a:ext uri="{FF2B5EF4-FFF2-40B4-BE49-F238E27FC236}">
                <a16:creationId xmlns:a16="http://schemas.microsoft.com/office/drawing/2014/main" id="{3D54F842-A608-44F1-9F66-9F806A90F735}"/>
              </a:ext>
            </a:extLst>
          </p:cNvPr>
          <p:cNvSpPr txBox="1"/>
          <p:nvPr/>
        </p:nvSpPr>
        <p:spPr>
          <a:xfrm>
            <a:off x="2111830" y="28112"/>
            <a:ext cx="10065339"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smtClean="0">
                <a:latin typeface="Calibri"/>
                <a:cs typeface="Calibri"/>
              </a:rPr>
              <a:t>Literacy </a:t>
            </a:r>
          </a:p>
          <a:p>
            <a:endParaRPr lang="en-GB" sz="2400" b="1" dirty="0">
              <a:latin typeface="Calibri"/>
              <a:cs typeface="Calibri"/>
            </a:endParaRPr>
          </a:p>
          <a:p>
            <a:r>
              <a:rPr lang="en-GB" sz="2000" b="1" dirty="0" smtClean="0">
                <a:latin typeface="Calibri"/>
                <a:cs typeface="Calibri"/>
              </a:rPr>
              <a:t>Writing</a:t>
            </a:r>
            <a:endParaRPr lang="en-US" sz="2000" dirty="0">
              <a:latin typeface="Calibri"/>
              <a:cs typeface="Calibri"/>
            </a:endParaRPr>
          </a:p>
          <a:p>
            <a:r>
              <a:rPr lang="en-GB" sz="2000" dirty="0">
                <a:latin typeface="Calibri"/>
                <a:cs typeface="Calibri"/>
              </a:rPr>
              <a:t>There are many areas of writing that we cover throughout the year. Each term we will we also focus on one piece of writing per half term. </a:t>
            </a:r>
          </a:p>
          <a:p>
            <a:endParaRPr lang="en-GB" sz="2000" dirty="0">
              <a:latin typeface="Calibri"/>
              <a:cs typeface="Calibri"/>
            </a:endParaRPr>
          </a:p>
          <a:p>
            <a:r>
              <a:rPr lang="en-GB" sz="2000" dirty="0">
                <a:latin typeface="Calibri"/>
                <a:cs typeface="Calibri"/>
              </a:rPr>
              <a:t>The writing areas area as follows : </a:t>
            </a:r>
          </a:p>
          <a:p>
            <a:pPr marL="342900" indent="-342900">
              <a:buFont typeface="Arial"/>
              <a:buChar char="•"/>
            </a:pPr>
            <a:r>
              <a:rPr lang="en-GB" sz="2000" dirty="0">
                <a:latin typeface="Calibri"/>
                <a:cs typeface="Calibri"/>
              </a:rPr>
              <a:t>Recount </a:t>
            </a:r>
          </a:p>
          <a:p>
            <a:pPr marL="342900" indent="-342900">
              <a:buFont typeface="Arial"/>
              <a:buChar char="•"/>
            </a:pPr>
            <a:r>
              <a:rPr lang="en-GB" sz="2000" dirty="0">
                <a:latin typeface="Calibri"/>
                <a:cs typeface="Calibri"/>
              </a:rPr>
              <a:t>Report </a:t>
            </a:r>
          </a:p>
          <a:p>
            <a:pPr marL="342900" indent="-342900">
              <a:buFont typeface="Arial"/>
              <a:buChar char="•"/>
            </a:pPr>
            <a:r>
              <a:rPr lang="en-GB" sz="2000" dirty="0">
                <a:latin typeface="Calibri"/>
                <a:cs typeface="Calibri"/>
              </a:rPr>
              <a:t>Instructional </a:t>
            </a:r>
          </a:p>
          <a:p>
            <a:pPr marL="342900" indent="-342900">
              <a:buFont typeface="Arial"/>
              <a:buChar char="•"/>
            </a:pPr>
            <a:r>
              <a:rPr lang="en-GB" sz="2000" dirty="0">
                <a:latin typeface="Calibri"/>
                <a:cs typeface="Calibri"/>
              </a:rPr>
              <a:t>Procedural </a:t>
            </a:r>
          </a:p>
          <a:p>
            <a:pPr marL="342900" indent="-342900">
              <a:buFont typeface="Arial"/>
              <a:buChar char="•"/>
            </a:pPr>
            <a:r>
              <a:rPr lang="en-GB" sz="2000" dirty="0">
                <a:latin typeface="Calibri"/>
                <a:cs typeface="Calibri"/>
              </a:rPr>
              <a:t>Narrative </a:t>
            </a:r>
          </a:p>
          <a:p>
            <a:pPr marL="342900" indent="-342900">
              <a:buFont typeface="Arial"/>
              <a:buChar char="•"/>
            </a:pPr>
            <a:r>
              <a:rPr lang="en-GB" sz="2000" dirty="0">
                <a:latin typeface="Calibri"/>
                <a:cs typeface="Calibri"/>
              </a:rPr>
              <a:t>Explanation </a:t>
            </a:r>
          </a:p>
          <a:p>
            <a:pPr marL="342900" indent="-342900">
              <a:buFont typeface="Arial"/>
              <a:buChar char="•"/>
            </a:pPr>
            <a:r>
              <a:rPr lang="en-GB" sz="2000" dirty="0">
                <a:latin typeface="Calibri"/>
                <a:cs typeface="Calibri"/>
              </a:rPr>
              <a:t>Persuasive </a:t>
            </a:r>
          </a:p>
          <a:p>
            <a:pPr marL="342900" indent="-342900">
              <a:buFont typeface="Arial"/>
              <a:buChar char="•"/>
            </a:pPr>
            <a:r>
              <a:rPr lang="en-GB" sz="2000" dirty="0">
                <a:latin typeface="Calibri"/>
                <a:cs typeface="Calibri"/>
              </a:rPr>
              <a:t>Discursive </a:t>
            </a:r>
          </a:p>
          <a:p>
            <a:pPr marL="342900" indent="-342900">
              <a:buFont typeface="Arial"/>
              <a:buChar char="•"/>
            </a:pPr>
            <a:r>
              <a:rPr lang="en-GB" sz="2000" dirty="0">
                <a:latin typeface="Calibri"/>
                <a:cs typeface="Calibri"/>
              </a:rPr>
              <a:t>Poetry </a:t>
            </a:r>
          </a:p>
          <a:p>
            <a:r>
              <a:rPr lang="en-GB" sz="2000" dirty="0" smtClean="0">
                <a:latin typeface="Calibri"/>
                <a:cs typeface="Calibri"/>
              </a:rPr>
              <a:t>	In </a:t>
            </a:r>
            <a:r>
              <a:rPr lang="en-GB" sz="2000" dirty="0">
                <a:latin typeface="Calibri"/>
                <a:cs typeface="Calibri"/>
              </a:rPr>
              <a:t>Term 1 we will focus on Recount and Report writing</a:t>
            </a:r>
            <a:r>
              <a:rPr lang="en-GB" sz="2000" dirty="0" smtClean="0">
                <a:latin typeface="Calibri"/>
                <a:cs typeface="Calibri"/>
              </a:rPr>
              <a:t>. </a:t>
            </a:r>
          </a:p>
          <a:p>
            <a:r>
              <a:rPr lang="en-GB" sz="2000" dirty="0">
                <a:latin typeface="Calibri"/>
                <a:cs typeface="Calibri"/>
              </a:rPr>
              <a:t>	</a:t>
            </a:r>
            <a:r>
              <a:rPr lang="en-GB" sz="2000" dirty="0" smtClean="0">
                <a:latin typeface="Calibri"/>
                <a:cs typeface="Calibri"/>
              </a:rPr>
              <a:t>In </a:t>
            </a:r>
            <a:r>
              <a:rPr lang="en-GB" sz="2000" dirty="0">
                <a:latin typeface="Calibri"/>
                <a:cs typeface="Calibri"/>
              </a:rPr>
              <a:t>Terms 2 and  3 we will be exploring Narrative, Persuasive and Explanation writing.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9303" y="2045401"/>
            <a:ext cx="4836346" cy="3183195"/>
          </a:xfrm>
          <a:prstGeom prst="rect">
            <a:avLst/>
          </a:prstGeom>
        </p:spPr>
      </p:pic>
    </p:spTree>
    <p:extLst>
      <p:ext uri="{BB962C8B-B14F-4D97-AF65-F5344CB8AC3E}">
        <p14:creationId xmlns:p14="http://schemas.microsoft.com/office/powerpoint/2010/main" val="7288192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F1527C3-06F4-4F4D-B364-8E97266450C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2" name="Freeform 6">
              <a:extLst>
                <a:ext uri="{FF2B5EF4-FFF2-40B4-BE49-F238E27FC236}">
                  <a16:creationId xmlns:a16="http://schemas.microsoft.com/office/drawing/2014/main" id="{BF1C23D2-D74F-4456-AD7B-904A6E287C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3" name="Freeform 7">
              <a:extLst>
                <a:ext uri="{FF2B5EF4-FFF2-40B4-BE49-F238E27FC236}">
                  <a16:creationId xmlns:a16="http://schemas.microsoft.com/office/drawing/2014/main" id="{578577AD-563A-4936-9ACB-FDCF298412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4" name="Freeform 8">
              <a:extLst>
                <a:ext uri="{FF2B5EF4-FFF2-40B4-BE49-F238E27FC236}">
                  <a16:creationId xmlns:a16="http://schemas.microsoft.com/office/drawing/2014/main" id="{1C9F3743-BFAB-4636-81C7-ACD99C694B6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5" name="Freeform 9">
              <a:extLst>
                <a:ext uri="{FF2B5EF4-FFF2-40B4-BE49-F238E27FC236}">
                  <a16:creationId xmlns:a16="http://schemas.microsoft.com/office/drawing/2014/main" id="{FC58029E-BC15-45E4-AA28-CC80C96A3F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6" name="Freeform 10">
              <a:extLst>
                <a:ext uri="{FF2B5EF4-FFF2-40B4-BE49-F238E27FC236}">
                  <a16:creationId xmlns:a16="http://schemas.microsoft.com/office/drawing/2014/main" id="{41CBB721-7EDD-4FEA-9D6B-A3656D9F454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7" name="Freeform 11">
              <a:extLst>
                <a:ext uri="{FF2B5EF4-FFF2-40B4-BE49-F238E27FC236}">
                  <a16:creationId xmlns:a16="http://schemas.microsoft.com/office/drawing/2014/main" id="{4C945CDA-4F14-4FA0-B272-B1E25B4FA16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29" name="Rectangle 28">
            <a:extLst>
              <a:ext uri="{FF2B5EF4-FFF2-40B4-BE49-F238E27FC236}">
                <a16:creationId xmlns:a16="http://schemas.microsoft.com/office/drawing/2014/main" id="{C8643778-7F6C-4E8D-84D1-D5CDB99281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D22F88D-6907-48AF-B024-346E855E0D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3FEBCFDC-37FD-43CA-96E1-B34D3B89EA4A}"/>
              </a:ext>
            </a:extLst>
          </p:cNvPr>
          <p:cNvSpPr>
            <a:spLocks noGrp="1"/>
          </p:cNvSpPr>
          <p:nvPr>
            <p:ph type="ctrTitle"/>
          </p:nvPr>
        </p:nvSpPr>
        <p:spPr>
          <a:xfrm>
            <a:off x="496112" y="685801"/>
            <a:ext cx="2743200" cy="5105400"/>
          </a:xfrm>
        </p:spPr>
        <p:txBody>
          <a:bodyPr vert="horz" lIns="91440" tIns="45720" rIns="91440" bIns="45720" rtlCol="0" anchor="ctr">
            <a:normAutofit/>
          </a:bodyPr>
          <a:lstStyle/>
          <a:p>
            <a:pPr algn="l">
              <a:lnSpc>
                <a:spcPct val="90000"/>
              </a:lnSpc>
            </a:pPr>
            <a:r>
              <a:rPr lang="en-US" sz="2000" b="1" dirty="0">
                <a:solidFill>
                  <a:srgbClr val="FFFFFF"/>
                </a:solidFill>
                <a:latin typeface="Calibri" panose="020F0502020204030204" pitchFamily="34" charset="0"/>
                <a:cs typeface="Calibri" panose="020F0502020204030204" pitchFamily="34" charset="0"/>
              </a:rPr>
              <a:t>Grammar and Punctuation</a:t>
            </a:r>
            <a:r>
              <a:rPr lang="en-US" sz="2000" dirty="0">
                <a:solidFill>
                  <a:srgbClr val="FFFFFF"/>
                </a:solidFill>
                <a:latin typeface="Calibri" panose="020F0502020204030204" pitchFamily="34" charset="0"/>
                <a:cs typeface="Calibri" panose="020F0502020204030204" pitchFamily="34" charset="0"/>
              </a:rPr>
              <a:t>, all areas of grammar and punctuation will be covered from simple capital letters, nouns to comparative and superlative </a:t>
            </a:r>
            <a:r>
              <a:rPr lang="en-US" sz="2000" dirty="0" smtClean="0">
                <a:solidFill>
                  <a:srgbClr val="FFFFFF"/>
                </a:solidFill>
                <a:latin typeface="Calibri" panose="020F0502020204030204" pitchFamily="34" charset="0"/>
                <a:cs typeface="Calibri" panose="020F0502020204030204" pitchFamily="34" charset="0"/>
              </a:rPr>
              <a:t>adjectives. </a:t>
            </a:r>
            <a:br>
              <a:rPr lang="en-US" sz="2000" dirty="0" smtClean="0">
                <a:solidFill>
                  <a:srgbClr val="FFFFFF"/>
                </a:solidFill>
                <a:latin typeface="Calibri" panose="020F0502020204030204" pitchFamily="34" charset="0"/>
                <a:cs typeface="Calibri" panose="020F0502020204030204" pitchFamily="34" charset="0"/>
              </a:rPr>
            </a:br>
            <a:r>
              <a:rPr lang="en-US" sz="2000" dirty="0" smtClean="0">
                <a:solidFill>
                  <a:srgbClr val="FFFFFF"/>
                </a:solidFill>
                <a:latin typeface="Calibri" panose="020F0502020204030204" pitchFamily="34" charset="0"/>
                <a:cs typeface="Calibri" panose="020F0502020204030204" pitchFamily="34" charset="0"/>
              </a:rPr>
              <a:t>When reading with your child at home discuss aspects of grammar and how it can change the meaning of a story and also influence the way you read the story and the expression and tone of voice children may use.</a:t>
            </a:r>
            <a:endParaRPr lang="en-US" sz="2000" dirty="0">
              <a:solidFill>
                <a:srgbClr val="FFFFFF"/>
              </a:solidFill>
              <a:latin typeface="Calibri" panose="020F0502020204030204" pitchFamily="34" charset="0"/>
              <a:cs typeface="Calibri" panose="020F0502020204030204" pitchFamily="34" charset="0"/>
            </a:endParaRPr>
          </a:p>
        </p:txBody>
      </p:sp>
      <p:grpSp>
        <p:nvGrpSpPr>
          <p:cNvPr id="33" name="Group 32">
            <a:extLst>
              <a:ext uri="{FF2B5EF4-FFF2-40B4-BE49-F238E27FC236}">
                <a16:creationId xmlns:a16="http://schemas.microsoft.com/office/drawing/2014/main" id="{F3842748-48B5-4DD0-A06A-A31C74024A9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34" name="Freeform 6">
              <a:extLst>
                <a:ext uri="{FF2B5EF4-FFF2-40B4-BE49-F238E27FC236}">
                  <a16:creationId xmlns:a16="http://schemas.microsoft.com/office/drawing/2014/main" id="{548E99BE-1071-4690-9B9C-07926CEE55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5" name="Freeform 7">
              <a:extLst>
                <a:ext uri="{FF2B5EF4-FFF2-40B4-BE49-F238E27FC236}">
                  <a16:creationId xmlns:a16="http://schemas.microsoft.com/office/drawing/2014/main" id="{9301F039-B467-413A-B25C-770E51069D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6" name="Freeform 8">
              <a:extLst>
                <a:ext uri="{FF2B5EF4-FFF2-40B4-BE49-F238E27FC236}">
                  <a16:creationId xmlns:a16="http://schemas.microsoft.com/office/drawing/2014/main" id="{9F06AEC1-5558-49E8-8CAC-FEBD00DF003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7" name="Freeform 9">
              <a:extLst>
                <a:ext uri="{FF2B5EF4-FFF2-40B4-BE49-F238E27FC236}">
                  <a16:creationId xmlns:a16="http://schemas.microsoft.com/office/drawing/2014/main" id="{D10B76B9-BA68-471E-B58C-ED91198A9F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8" name="Freeform 10">
              <a:extLst>
                <a:ext uri="{FF2B5EF4-FFF2-40B4-BE49-F238E27FC236}">
                  <a16:creationId xmlns:a16="http://schemas.microsoft.com/office/drawing/2014/main" id="{FEB3913B-54A3-490E-BA4B-5D0330990F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9" name="Freeform 11">
              <a:extLst>
                <a:ext uri="{FF2B5EF4-FFF2-40B4-BE49-F238E27FC236}">
                  <a16:creationId xmlns:a16="http://schemas.microsoft.com/office/drawing/2014/main" id="{F75DC961-08A4-46F8-8A80-2E1FB977E1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Subtitle 2">
            <a:extLst>
              <a:ext uri="{FF2B5EF4-FFF2-40B4-BE49-F238E27FC236}">
                <a16:creationId xmlns:a16="http://schemas.microsoft.com/office/drawing/2014/main" id="{0E905AC3-1D87-466B-8406-1B4468E7F31B}"/>
              </a:ext>
            </a:extLst>
          </p:cNvPr>
          <p:cNvSpPr>
            <a:spLocks noGrp="1"/>
          </p:cNvSpPr>
          <p:nvPr>
            <p:ph type="subTitle" idx="1"/>
          </p:nvPr>
        </p:nvSpPr>
        <p:spPr>
          <a:xfrm>
            <a:off x="5050431" y="536028"/>
            <a:ext cx="6452593" cy="6022427"/>
          </a:xfrm>
        </p:spPr>
        <p:txBody>
          <a:bodyPr vert="horz" lIns="91440" tIns="45720" rIns="91440" bIns="45720" rtlCol="0" anchor="ctr">
            <a:normAutofit lnSpcReduction="10000"/>
          </a:bodyPr>
          <a:lstStyle/>
          <a:p>
            <a:pPr algn="l">
              <a:lnSpc>
                <a:spcPct val="90000"/>
              </a:lnSpc>
            </a:pPr>
            <a:r>
              <a:rPr lang="en-US" sz="2400" b="1" dirty="0">
                <a:latin typeface="Calibri" panose="020F0502020204030204" pitchFamily="34" charset="0"/>
                <a:cs typeface="Calibri" panose="020F0502020204030204" pitchFamily="34" charset="0"/>
              </a:rPr>
              <a:t>Comprehension</a:t>
            </a:r>
            <a:r>
              <a:rPr lang="en-US" sz="1700" b="1" dirty="0" smtClean="0">
                <a:latin typeface="Calibri" panose="020F0502020204030204" pitchFamily="34" charset="0"/>
                <a:cs typeface="Calibri" panose="020F0502020204030204" pitchFamily="34" charset="0"/>
              </a:rPr>
              <a:t>, </a:t>
            </a:r>
            <a:r>
              <a:rPr lang="en-US" sz="1700" dirty="0" smtClean="0">
                <a:latin typeface="Calibri" panose="020F0502020204030204" pitchFamily="34" charset="0"/>
                <a:cs typeface="Calibri" panose="020F0502020204030204" pitchFamily="34" charset="0"/>
              </a:rPr>
              <a:t> </a:t>
            </a:r>
            <a:r>
              <a:rPr lang="en-US" sz="1700" dirty="0">
                <a:latin typeface="Calibri" panose="020F0502020204030204" pitchFamily="34" charset="0"/>
                <a:cs typeface="Calibri" panose="020F0502020204030204" pitchFamily="34" charset="0"/>
              </a:rPr>
              <a:t>pupils will be encouraged to use these 10 </a:t>
            </a:r>
            <a:r>
              <a:rPr lang="en-US" sz="1700" dirty="0" smtClean="0">
                <a:latin typeface="Calibri" panose="020F0502020204030204" pitchFamily="34" charset="0"/>
                <a:cs typeface="Calibri" panose="020F0502020204030204" pitchFamily="34" charset="0"/>
              </a:rPr>
              <a:t>skills to   </a:t>
            </a:r>
            <a:r>
              <a:rPr lang="en-US" sz="1700" dirty="0">
                <a:latin typeface="Calibri" panose="020F0502020204030204" pitchFamily="34" charset="0"/>
                <a:cs typeface="Calibri" panose="020F0502020204030204" pitchFamily="34" charset="0"/>
              </a:rPr>
              <a:t>help improve their understanding of their written text and to improve their reading and writing skills. These skills are as follows and something you can use with your child when reading with them at home: </a:t>
            </a:r>
            <a:endParaRPr lang="en-US" dirty="0">
              <a:latin typeface="Calibri" panose="020F0502020204030204" pitchFamily="34" charset="0"/>
              <a:cs typeface="Calibri" panose="020F0502020204030204" pitchFamily="34" charset="0"/>
            </a:endParaRPr>
          </a:p>
          <a:p>
            <a:pPr marL="457200" indent="-457200" algn="l">
              <a:lnSpc>
                <a:spcPct val="90000"/>
              </a:lnSpc>
              <a:buFont typeface="Arial"/>
              <a:buChar char="•"/>
            </a:pPr>
            <a:r>
              <a:rPr lang="en-GB" sz="1700" dirty="0" smtClean="0">
                <a:latin typeface="Calibri" panose="020F0502020204030204" pitchFamily="34" charset="0"/>
                <a:cs typeface="Calibri" panose="020F0502020204030204" pitchFamily="34" charset="0"/>
              </a:rPr>
              <a:t>Summarising</a:t>
            </a:r>
            <a:r>
              <a:rPr lang="en-US" sz="1700" dirty="0">
                <a:latin typeface="Calibri" panose="020F0502020204030204" pitchFamily="34" charset="0"/>
                <a:cs typeface="Calibri" panose="020F0502020204030204" pitchFamily="34" charset="0"/>
              </a:rPr>
              <a:t> </a:t>
            </a:r>
          </a:p>
          <a:p>
            <a:pPr marL="457200" indent="-457200" algn="l">
              <a:lnSpc>
                <a:spcPct val="90000"/>
              </a:lnSpc>
              <a:buFont typeface="Arial"/>
              <a:buChar char="•"/>
            </a:pPr>
            <a:r>
              <a:rPr lang="en-US" sz="1700" dirty="0">
                <a:latin typeface="Calibri" panose="020F0502020204030204" pitchFamily="34" charset="0"/>
                <a:cs typeface="Calibri" panose="020F0502020204030204" pitchFamily="34" charset="0"/>
              </a:rPr>
              <a:t>Clarifying </a:t>
            </a:r>
          </a:p>
          <a:p>
            <a:pPr marL="457200" indent="-457200" algn="l">
              <a:lnSpc>
                <a:spcPct val="90000"/>
              </a:lnSpc>
              <a:buFont typeface="Arial"/>
              <a:buChar char="•"/>
            </a:pPr>
            <a:r>
              <a:rPr lang="en-US" sz="1700" dirty="0" err="1">
                <a:latin typeface="Calibri" panose="020F0502020204030204" pitchFamily="34" charset="0"/>
                <a:cs typeface="Calibri" panose="020F0502020204030204" pitchFamily="34" charset="0"/>
              </a:rPr>
              <a:t>Synthesising</a:t>
            </a:r>
            <a:r>
              <a:rPr lang="en-US" sz="1700" dirty="0">
                <a:latin typeface="Calibri" panose="020F0502020204030204" pitchFamily="34" charset="0"/>
                <a:cs typeface="Calibri" panose="020F0502020204030204" pitchFamily="34" charset="0"/>
              </a:rPr>
              <a:t>  </a:t>
            </a:r>
          </a:p>
          <a:p>
            <a:pPr marL="457200" indent="-457200" algn="l">
              <a:lnSpc>
                <a:spcPct val="90000"/>
              </a:lnSpc>
              <a:buFont typeface="Arial"/>
              <a:buChar char="•"/>
            </a:pPr>
            <a:r>
              <a:rPr lang="en-US" sz="1700" dirty="0" err="1">
                <a:latin typeface="Calibri" panose="020F0502020204030204" pitchFamily="34" charset="0"/>
                <a:cs typeface="Calibri" panose="020F0502020204030204" pitchFamily="34" charset="0"/>
              </a:rPr>
              <a:t>Visualising</a:t>
            </a:r>
            <a:r>
              <a:rPr lang="en-US" sz="1700" dirty="0">
                <a:latin typeface="Calibri" panose="020F0502020204030204" pitchFamily="34" charset="0"/>
                <a:cs typeface="Calibri" panose="020F0502020204030204" pitchFamily="34" charset="0"/>
              </a:rPr>
              <a:t> </a:t>
            </a:r>
          </a:p>
          <a:p>
            <a:pPr marL="457200" indent="-457200" algn="l">
              <a:lnSpc>
                <a:spcPct val="90000"/>
              </a:lnSpc>
              <a:buFont typeface="Arial"/>
              <a:buChar char="•"/>
            </a:pPr>
            <a:r>
              <a:rPr lang="en-US" sz="1700" dirty="0">
                <a:latin typeface="Calibri" panose="020F0502020204030204" pitchFamily="34" charset="0"/>
                <a:cs typeface="Calibri" panose="020F0502020204030204" pitchFamily="34" charset="0"/>
              </a:rPr>
              <a:t>Monitoring </a:t>
            </a:r>
          </a:p>
          <a:p>
            <a:pPr marL="457200" indent="-457200" algn="l">
              <a:lnSpc>
                <a:spcPct val="90000"/>
              </a:lnSpc>
              <a:buFont typeface="Arial"/>
              <a:buChar char="•"/>
            </a:pPr>
            <a:r>
              <a:rPr lang="en-US" sz="1700" dirty="0">
                <a:latin typeface="Calibri" panose="020F0502020204030204" pitchFamily="34" charset="0"/>
                <a:cs typeface="Calibri" panose="020F0502020204030204" pitchFamily="34" charset="0"/>
              </a:rPr>
              <a:t>Evaluating </a:t>
            </a:r>
          </a:p>
          <a:p>
            <a:pPr marL="457200" indent="-457200" algn="l">
              <a:lnSpc>
                <a:spcPct val="90000"/>
              </a:lnSpc>
              <a:buFont typeface="Arial"/>
              <a:buChar char="•"/>
            </a:pPr>
            <a:r>
              <a:rPr lang="en-US" sz="1700" dirty="0">
                <a:latin typeface="Calibri" panose="020F0502020204030204" pitchFamily="34" charset="0"/>
                <a:cs typeface="Calibri" panose="020F0502020204030204" pitchFamily="34" charset="0"/>
              </a:rPr>
              <a:t>Questioning </a:t>
            </a:r>
          </a:p>
          <a:p>
            <a:pPr marL="457200" indent="-457200" algn="l">
              <a:lnSpc>
                <a:spcPct val="90000"/>
              </a:lnSpc>
              <a:buFont typeface="Arial"/>
              <a:buChar char="•"/>
            </a:pPr>
            <a:r>
              <a:rPr lang="en-US" sz="1700" dirty="0">
                <a:latin typeface="Calibri" panose="020F0502020204030204" pitchFamily="34" charset="0"/>
                <a:cs typeface="Calibri" panose="020F0502020204030204" pitchFamily="34" charset="0"/>
              </a:rPr>
              <a:t>Predicting </a:t>
            </a:r>
          </a:p>
          <a:p>
            <a:pPr marL="457200" indent="-457200" algn="l">
              <a:lnSpc>
                <a:spcPct val="90000"/>
              </a:lnSpc>
              <a:buFont typeface="Arial"/>
              <a:buChar char="•"/>
            </a:pPr>
            <a:r>
              <a:rPr lang="en-US" sz="1700" dirty="0">
                <a:latin typeface="Calibri" panose="020F0502020204030204" pitchFamily="34" charset="0"/>
                <a:cs typeface="Calibri" panose="020F0502020204030204" pitchFamily="34" charset="0"/>
              </a:rPr>
              <a:t>Making connections </a:t>
            </a:r>
          </a:p>
          <a:p>
            <a:pPr marL="457200" indent="-457200" algn="l">
              <a:lnSpc>
                <a:spcPct val="90000"/>
              </a:lnSpc>
              <a:buFont typeface="Arial"/>
              <a:buChar char="•"/>
            </a:pPr>
            <a:r>
              <a:rPr lang="en-US" sz="1700" dirty="0" smtClean="0">
                <a:latin typeface="Calibri" panose="020F0502020204030204" pitchFamily="34" charset="0"/>
                <a:cs typeface="Calibri" panose="020F0502020204030204" pitchFamily="34" charset="0"/>
              </a:rPr>
              <a:t>Inferencing </a:t>
            </a:r>
          </a:p>
          <a:p>
            <a:pPr algn="l">
              <a:lnSpc>
                <a:spcPct val="90000"/>
              </a:lnSpc>
            </a:pPr>
            <a:r>
              <a:rPr lang="en-US" sz="1700" dirty="0" smtClean="0">
                <a:latin typeface="Calibri" panose="020F0502020204030204" pitchFamily="34" charset="0"/>
                <a:cs typeface="Calibri" panose="020F0502020204030204" pitchFamily="34" charset="0"/>
              </a:rPr>
              <a:t>Each month we will focus on a particular skill, for Term 1 we will focus on </a:t>
            </a:r>
            <a:r>
              <a:rPr lang="en-US" sz="1700" dirty="0" err="1" smtClean="0">
                <a:latin typeface="Calibri" panose="020F0502020204030204" pitchFamily="34" charset="0"/>
                <a:cs typeface="Calibri" panose="020F0502020204030204" pitchFamily="34" charset="0"/>
              </a:rPr>
              <a:t>summarising</a:t>
            </a:r>
            <a:r>
              <a:rPr lang="en-US" sz="1700" dirty="0" smtClean="0">
                <a:latin typeface="Calibri" panose="020F0502020204030204" pitchFamily="34" charset="0"/>
                <a:cs typeface="Calibri" panose="020F0502020204030204" pitchFamily="34" charset="0"/>
              </a:rPr>
              <a:t>  , questioning ,predicting  and </a:t>
            </a:r>
            <a:r>
              <a:rPr lang="en-US" sz="1700" dirty="0" err="1" smtClean="0">
                <a:latin typeface="Calibri" panose="020F0502020204030204" pitchFamily="34" charset="0"/>
                <a:cs typeface="Calibri" panose="020F0502020204030204" pitchFamily="34" charset="0"/>
              </a:rPr>
              <a:t>visualising</a:t>
            </a:r>
            <a:r>
              <a:rPr lang="en-US" sz="1700" dirty="0" smtClean="0">
                <a:latin typeface="Calibri" panose="020F0502020204030204" pitchFamily="34" charset="0"/>
                <a:cs typeface="Calibri" panose="020F0502020204030204" pitchFamily="34" charset="0"/>
              </a:rPr>
              <a:t> .Term 2 will be clarifying, making connections ,evaluating and inferring. Term 3 will be </a:t>
            </a:r>
            <a:r>
              <a:rPr lang="en-US" sz="1700" dirty="0" err="1" smtClean="0">
                <a:latin typeface="Calibri" panose="020F0502020204030204" pitchFamily="34" charset="0"/>
                <a:cs typeface="Calibri" panose="020F0502020204030204" pitchFamily="34" charset="0"/>
              </a:rPr>
              <a:t>synthesising</a:t>
            </a:r>
            <a:r>
              <a:rPr lang="en-US" sz="1700" dirty="0" smtClean="0">
                <a:latin typeface="Calibri" panose="020F0502020204030204" pitchFamily="34" charset="0"/>
                <a:cs typeface="Calibri" panose="020F0502020204030204" pitchFamily="34" charset="0"/>
              </a:rPr>
              <a:t>   and monitoring.</a:t>
            </a:r>
            <a:endParaRPr lang="en-US" sz="1700" dirty="0">
              <a:latin typeface="Calibri" panose="020F0502020204030204" pitchFamily="34" charset="0"/>
              <a:cs typeface="Calibri" panose="020F0502020204030204" pitchFamily="34" charset="0"/>
            </a:endParaRPr>
          </a:p>
          <a:p>
            <a:pPr marL="457200" indent="-457200" algn="l">
              <a:lnSpc>
                <a:spcPct val="90000"/>
              </a:lnSpc>
              <a:buFont typeface="Arial"/>
              <a:buChar char="•"/>
            </a:pPr>
            <a:endParaRPr lang="en-US" sz="17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024" y="2043285"/>
            <a:ext cx="3700000" cy="2771428"/>
          </a:xfrm>
          <a:prstGeom prst="rect">
            <a:avLst/>
          </a:prstGeom>
        </p:spPr>
      </p:pic>
    </p:spTree>
    <p:extLst>
      <p:ext uri="{BB962C8B-B14F-4D97-AF65-F5344CB8AC3E}">
        <p14:creationId xmlns:p14="http://schemas.microsoft.com/office/powerpoint/2010/main" val="402796177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10CD3F-0FF1-4979-AD35-B7D795F3875A}"/>
              </a:ext>
            </a:extLst>
          </p:cNvPr>
          <p:cNvSpPr txBox="1"/>
          <p:nvPr/>
        </p:nvSpPr>
        <p:spPr>
          <a:xfrm>
            <a:off x="1710311" y="448276"/>
            <a:ext cx="886795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alibri" panose="020F0502020204030204" pitchFamily="34" charset="0"/>
                <a:cs typeface="Calibri" panose="020F0502020204030204" pitchFamily="34" charset="0"/>
              </a:rPr>
              <a:t>Phonics     </a:t>
            </a:r>
          </a:p>
          <a:p>
            <a:endParaRPr lang="en-GB" sz="2000" b="1"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Our phonics programme is designed to encourage children to explore the various ways that sounds can be</a:t>
            </a:r>
            <a:r>
              <a:rPr lang="en-GB" sz="2000" b="1"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represented i.e.</a:t>
            </a:r>
            <a:r>
              <a:rPr lang="en-GB" sz="2000" b="1" dirty="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Kn</a:t>
            </a:r>
            <a:r>
              <a:rPr lang="en-GB" sz="2000" b="1" dirty="0">
                <a:latin typeface="Calibri" panose="020F0502020204030204" pitchFamily="34" charset="0"/>
                <a:cs typeface="Calibri" panose="020F0502020204030204" pitchFamily="34" charset="0"/>
              </a:rPr>
              <a:t>ow, </a:t>
            </a:r>
            <a:r>
              <a:rPr lang="en-GB" sz="2000" dirty="0">
                <a:latin typeface="Calibri" panose="020F0502020204030204" pitchFamily="34" charset="0"/>
                <a:cs typeface="Calibri" panose="020F0502020204030204" pitchFamily="34" charset="0"/>
              </a:rPr>
              <a:t>t</a:t>
            </a:r>
            <a:r>
              <a:rPr lang="en-GB" sz="2000" b="1" dirty="0">
                <a:latin typeface="Calibri" panose="020F0502020204030204" pitchFamily="34" charset="0"/>
                <a:cs typeface="Calibri" panose="020F0502020204030204" pitchFamily="34" charset="0"/>
              </a:rPr>
              <a:t>oe, </a:t>
            </a:r>
            <a:r>
              <a:rPr lang="en-GB" sz="2000" dirty="0">
                <a:latin typeface="Calibri" panose="020F0502020204030204" pitchFamily="34" charset="0"/>
                <a:cs typeface="Calibri" panose="020F0502020204030204" pitchFamily="34" charset="0"/>
              </a:rPr>
              <a:t>b</a:t>
            </a:r>
            <a:r>
              <a:rPr lang="en-GB" sz="2000" b="1" dirty="0">
                <a:latin typeface="Calibri" panose="020F0502020204030204" pitchFamily="34" charset="0"/>
                <a:cs typeface="Calibri" panose="020F0502020204030204" pitchFamily="34" charset="0"/>
              </a:rPr>
              <a:t>oa</a:t>
            </a:r>
            <a:r>
              <a:rPr lang="en-GB" sz="2000" dirty="0">
                <a:latin typeface="Calibri" panose="020F0502020204030204" pitchFamily="34" charset="0"/>
                <a:cs typeface="Calibri" panose="020F0502020204030204" pitchFamily="34" charset="0"/>
              </a:rPr>
              <a:t>t. </a:t>
            </a:r>
          </a:p>
          <a:p>
            <a:endParaRPr lang="en-GB" sz="2000" dirty="0">
              <a:latin typeface="Calibri" panose="020F0502020204030204" pitchFamily="34" charset="0"/>
              <a:cs typeface="Calibri" panose="020F0502020204030204" pitchFamily="34" charset="0"/>
            </a:endParaRPr>
          </a:p>
          <a:p>
            <a:r>
              <a:rPr lang="en-GB" sz="2000" dirty="0">
                <a:latin typeface="Calibri" panose="020F0502020204030204" pitchFamily="34" charset="0"/>
                <a:cs typeface="Calibri" panose="020F0502020204030204" pitchFamily="34" charset="0"/>
              </a:rPr>
              <a:t>We will begin with revision of last year's sounds, syllabification then we will move onto exploring sound families. Topic words will also be used</a:t>
            </a:r>
            <a:r>
              <a:rPr lang="en-GB" sz="2000" dirty="0" smtClean="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  </a:t>
            </a:r>
          </a:p>
          <a:p>
            <a:endParaRPr lang="en-GB" sz="2000" dirty="0">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Handwriting </a:t>
            </a:r>
          </a:p>
          <a:p>
            <a:r>
              <a:rPr lang="en-GB" sz="2000" dirty="0">
                <a:latin typeface="Calibri" panose="020F0502020204030204" pitchFamily="34" charset="0"/>
                <a:cs typeface="Calibri" panose="020F0502020204030204" pitchFamily="34" charset="0"/>
              </a:rPr>
              <a:t>We will continue to use the cursive style of writing.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3293" y="4375095"/>
            <a:ext cx="4280995" cy="15744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0400" y="3587796"/>
            <a:ext cx="2085714" cy="2190476"/>
          </a:xfrm>
          <a:prstGeom prst="rect">
            <a:avLst/>
          </a:prstGeom>
        </p:spPr>
      </p:pic>
    </p:spTree>
    <p:extLst>
      <p:ext uri="{BB962C8B-B14F-4D97-AF65-F5344CB8AC3E}">
        <p14:creationId xmlns:p14="http://schemas.microsoft.com/office/powerpoint/2010/main" val="34470400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556A08-8C10-45D5-AC3D-85FC13A1DE5C}"/>
              </a:ext>
            </a:extLst>
          </p:cNvPr>
          <p:cNvSpPr txBox="1"/>
          <p:nvPr/>
        </p:nvSpPr>
        <p:spPr>
          <a:xfrm>
            <a:off x="1690777" y="-5750"/>
            <a:ext cx="9960634"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alibri" panose="020F0502020204030204" pitchFamily="34" charset="0"/>
                <a:cs typeface="Calibri" panose="020F0502020204030204" pitchFamily="34" charset="0"/>
              </a:rPr>
              <a:t>Reading </a:t>
            </a:r>
            <a:r>
              <a:rPr lang="en-GB" sz="2000" b="1" dirty="0" smtClean="0">
                <a:latin typeface="Calibri" panose="020F0502020204030204" pitchFamily="34" charset="0"/>
                <a:cs typeface="Calibri" panose="020F0502020204030204" pitchFamily="34" charset="0"/>
              </a:rPr>
              <a:t> </a:t>
            </a:r>
          </a:p>
          <a:p>
            <a:r>
              <a:rPr lang="en-GB" sz="2000" b="1" dirty="0">
                <a:latin typeface="Calibri" panose="020F0502020204030204" pitchFamily="34" charset="0"/>
                <a:cs typeface="Calibri" panose="020F0502020204030204" pitchFamily="34" charset="0"/>
              </a:rPr>
              <a:t>    </a:t>
            </a:r>
          </a:p>
          <a:p>
            <a:r>
              <a:rPr lang="en-GB" sz="2000" b="1" dirty="0">
                <a:latin typeface="Calibri" panose="020F0502020204030204" pitchFamily="34" charset="0"/>
                <a:cs typeface="Calibri" panose="020F0502020204030204" pitchFamily="34" charset="0"/>
              </a:rPr>
              <a:t>Shared/Modelled </a:t>
            </a:r>
          </a:p>
          <a:p>
            <a:r>
              <a:rPr lang="en-GB" sz="2000" dirty="0">
                <a:latin typeface="Calibri" panose="020F0502020204030204" pitchFamily="34" charset="0"/>
                <a:cs typeface="Calibri" panose="020F0502020204030204" pitchFamily="34" charset="0"/>
              </a:rPr>
              <a:t>We will be reading  our class novel which will be linked to our topic. This term we will be reading Under the Hawthorn Tree which links to the Famine topic we will be studying. </a:t>
            </a:r>
          </a:p>
          <a:p>
            <a:endParaRPr lang="en-GB" sz="2000" dirty="0">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Guided Reading </a:t>
            </a:r>
          </a:p>
          <a:p>
            <a:r>
              <a:rPr lang="en-GB" sz="2000" dirty="0">
                <a:latin typeface="Calibri" panose="020F0502020204030204" pitchFamily="34" charset="0"/>
                <a:cs typeface="Calibri" panose="020F0502020204030204" pitchFamily="34" charset="0"/>
              </a:rPr>
              <a:t>Formal reading lessons will take place three times per week. Your child will be encouraged to take their reading book home each day as they will have reading practice at home. They will bring their book into school each day. Once the book has been completed then it will be quarantined. </a:t>
            </a:r>
          </a:p>
          <a:p>
            <a:endParaRPr lang="en-GB" sz="2000" dirty="0">
              <a:latin typeface="Calibri" panose="020F0502020204030204" pitchFamily="34" charset="0"/>
              <a:cs typeface="Calibri" panose="020F0502020204030204" pitchFamily="34" charset="0"/>
            </a:endParaRPr>
          </a:p>
          <a:p>
            <a:r>
              <a:rPr lang="en-GB" sz="2000" b="1" dirty="0">
                <a:latin typeface="Calibri" panose="020F0502020204030204" pitchFamily="34" charset="0"/>
                <a:cs typeface="Calibri" panose="020F0502020204030204" pitchFamily="34" charset="0"/>
              </a:rPr>
              <a:t>Extra Reads</a:t>
            </a:r>
            <a:r>
              <a:rPr lang="en-GB" sz="2000" dirty="0">
                <a:latin typeface="Calibri" panose="020F0502020204030204" pitchFamily="34" charset="0"/>
                <a:cs typeface="Calibri" panose="020F0502020204030204" pitchFamily="34" charset="0"/>
              </a:rPr>
              <a:t>  </a:t>
            </a:r>
          </a:p>
          <a:p>
            <a:r>
              <a:rPr lang="en-GB" sz="2000" dirty="0">
                <a:latin typeface="Calibri" panose="020F0502020204030204" pitchFamily="34" charset="0"/>
                <a:cs typeface="Calibri" panose="020F0502020204030204" pitchFamily="34" charset="0"/>
              </a:rPr>
              <a:t>Your child will also be bringing a  book home to read at their leisure to encourage independent reading. We will keep a record of these books. In Primary 6, children will be expected to complete their book in 10 days, some may choose a longer book. We would encourage you to read along with your child</a:t>
            </a:r>
            <a:r>
              <a:rPr lang="en-GB" sz="2000" dirty="0" smtClean="0">
                <a:latin typeface="Calibri" panose="020F0502020204030204" pitchFamily="34" charset="0"/>
                <a:cs typeface="Calibri" panose="020F0502020204030204" pitchFamily="34" charset="0"/>
              </a:rPr>
              <a:t>. </a:t>
            </a:r>
          </a:p>
          <a:p>
            <a:endParaRPr lang="en-GB" sz="2000" dirty="0">
              <a:latin typeface="Calibri" panose="020F0502020204030204" pitchFamily="34" charset="0"/>
              <a:cs typeface="Calibri" panose="020F0502020204030204" pitchFamily="34" charset="0"/>
            </a:endParaRPr>
          </a:p>
          <a:p>
            <a:r>
              <a:rPr lang="en-GB" sz="2000" dirty="0" smtClean="0">
                <a:latin typeface="Calibri" panose="020F0502020204030204" pitchFamily="34" charset="0"/>
                <a:cs typeface="Calibri" panose="020F0502020204030204" pitchFamily="34" charset="0"/>
              </a:rPr>
              <a:t>If any reading books are sent home and damaged, parents will be asked to make a financial contribution towards their replacement.</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65273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6A7020-C9CB-444E-9E33-51F9BF546AB8}"/>
              </a:ext>
            </a:extLst>
          </p:cNvPr>
          <p:cNvSpPr txBox="1"/>
          <p:nvPr/>
        </p:nvSpPr>
        <p:spPr>
          <a:xfrm>
            <a:off x="1652248" y="415734"/>
            <a:ext cx="10339455"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latin typeface="Calibri" panose="020F0502020204030204" pitchFamily="34" charset="0"/>
                <a:cs typeface="Calibri" panose="020F0502020204030204" pitchFamily="34" charset="0"/>
              </a:rPr>
              <a:t>Tips to Help with your Child's Reading. </a:t>
            </a:r>
          </a:p>
          <a:p>
            <a:endParaRPr lang="en-GB" sz="2000" b="1" dirty="0">
              <a:latin typeface="Calibri" panose="020F0502020204030204" pitchFamily="34" charset="0"/>
              <a:cs typeface="Calibri" panose="020F0502020204030204" pitchFamily="34" charset="0"/>
            </a:endParaRPr>
          </a:p>
          <a:p>
            <a:pPr marL="342900" indent="-342900">
              <a:buFont typeface="Arial"/>
              <a:buChar char="•"/>
            </a:pPr>
            <a:r>
              <a:rPr lang="en-GB" sz="2000" dirty="0">
                <a:latin typeface="Calibri" panose="020F0502020204030204" pitchFamily="34" charset="0"/>
                <a:cs typeface="Calibri" panose="020F0502020204030204" pitchFamily="34" charset="0"/>
              </a:rPr>
              <a:t>Take 15 minutes every evening to read to/ along with your child </a:t>
            </a:r>
          </a:p>
          <a:p>
            <a:endParaRPr lang="en-GB" sz="2000" dirty="0">
              <a:latin typeface="Calibri" panose="020F0502020204030204" pitchFamily="34" charset="0"/>
              <a:cs typeface="Calibri" panose="020F0502020204030204" pitchFamily="34" charset="0"/>
            </a:endParaRPr>
          </a:p>
          <a:p>
            <a:pPr marL="342900" indent="-342900">
              <a:buFont typeface="Arial"/>
              <a:buChar char="•"/>
            </a:pPr>
            <a:r>
              <a:rPr lang="en-GB" sz="2000" dirty="0">
                <a:latin typeface="Calibri" panose="020F0502020204030204" pitchFamily="34" charset="0"/>
                <a:cs typeface="Calibri" panose="020F0502020204030204" pitchFamily="34" charset="0"/>
              </a:rPr>
              <a:t>Discuss what they are reading with them, ask them questions about the story, </a:t>
            </a:r>
            <a:r>
              <a:rPr lang="en-GB" sz="2000" dirty="0" smtClean="0">
                <a:latin typeface="Calibri" panose="020F0502020204030204" pitchFamily="34" charset="0"/>
                <a:cs typeface="Calibri" panose="020F0502020204030204" pitchFamily="34" charset="0"/>
              </a:rPr>
              <a:t>                                            use the comprehension </a:t>
            </a:r>
            <a:r>
              <a:rPr lang="en-GB" sz="2000" dirty="0">
                <a:latin typeface="Calibri" panose="020F0502020204030204" pitchFamily="34" charset="0"/>
                <a:cs typeface="Calibri" panose="020F0502020204030204" pitchFamily="34" charset="0"/>
              </a:rPr>
              <a:t>strategies we discussed earlier for example, </a:t>
            </a:r>
            <a:r>
              <a:rPr lang="en-GB" sz="2000" dirty="0" smtClean="0">
                <a:latin typeface="Calibri" panose="020F0502020204030204" pitchFamily="34" charset="0"/>
                <a:cs typeface="Calibri" panose="020F0502020204030204" pitchFamily="34" charset="0"/>
              </a:rPr>
              <a:t>can </a:t>
            </a:r>
            <a:r>
              <a:rPr lang="en-GB" sz="2000" dirty="0">
                <a:latin typeface="Calibri" panose="020F0502020204030204" pitchFamily="34" charset="0"/>
                <a:cs typeface="Calibri" panose="020F0502020204030204" pitchFamily="34" charset="0"/>
              </a:rPr>
              <a:t>they </a:t>
            </a:r>
            <a:r>
              <a:rPr lang="en-GB" sz="2000" dirty="0" smtClean="0">
                <a:latin typeface="Calibri" panose="020F0502020204030204" pitchFamily="34" charset="0"/>
                <a:cs typeface="Calibri" panose="020F0502020204030204" pitchFamily="34" charset="0"/>
              </a:rPr>
              <a:t>summarise                            </a:t>
            </a:r>
            <a:r>
              <a:rPr lang="en-GB" sz="2000" dirty="0">
                <a:latin typeface="Calibri" panose="020F0502020204030204" pitchFamily="34" charset="0"/>
                <a:cs typeface="Calibri" panose="020F0502020204030204" pitchFamily="34" charset="0"/>
              </a:rPr>
              <a:t>the </a:t>
            </a:r>
            <a:r>
              <a:rPr lang="en-GB" sz="2000" dirty="0" smtClean="0">
                <a:latin typeface="Calibri" panose="020F0502020204030204" pitchFamily="34" charset="0"/>
                <a:cs typeface="Calibri" panose="020F0502020204030204" pitchFamily="34" charset="0"/>
              </a:rPr>
              <a:t>story </a:t>
            </a:r>
            <a:r>
              <a:rPr lang="en-GB" sz="2000" dirty="0">
                <a:latin typeface="Calibri" panose="020F0502020204030204" pitchFamily="34" charset="0"/>
                <a:cs typeface="Calibri" panose="020F0502020204030204" pitchFamily="34" charset="0"/>
              </a:rPr>
              <a:t>so far? </a:t>
            </a:r>
            <a:r>
              <a:rPr lang="en-GB" sz="2000" dirty="0" smtClean="0">
                <a:latin typeface="Calibri" panose="020F0502020204030204" pitchFamily="34" charset="0"/>
                <a:cs typeface="Calibri" panose="020F0502020204030204" pitchFamily="34" charset="0"/>
              </a:rPr>
              <a:t>Can </a:t>
            </a:r>
            <a:r>
              <a:rPr lang="en-GB" sz="2000" dirty="0">
                <a:latin typeface="Calibri" panose="020F0502020204030204" pitchFamily="34" charset="0"/>
                <a:cs typeface="Calibri" panose="020F0502020204030204" pitchFamily="34" charset="0"/>
              </a:rPr>
              <a:t>they predict what they think will happen next? </a:t>
            </a:r>
          </a:p>
          <a:p>
            <a:pPr marL="342900" indent="-342900">
              <a:buFont typeface="Arial"/>
              <a:buChar char="•"/>
            </a:pPr>
            <a:endParaRPr lang="en-GB" sz="2000" dirty="0">
              <a:latin typeface="Calibri" panose="020F0502020204030204" pitchFamily="34" charset="0"/>
              <a:cs typeface="Calibri" panose="020F0502020204030204" pitchFamily="34" charset="0"/>
            </a:endParaRPr>
          </a:p>
          <a:p>
            <a:pPr marL="342900" indent="-342900">
              <a:buFont typeface="Arial"/>
              <a:buChar char="•"/>
            </a:pPr>
            <a:r>
              <a:rPr lang="en-GB" sz="2000" dirty="0">
                <a:latin typeface="Calibri" panose="020F0502020204030204" pitchFamily="34" charset="0"/>
                <a:cs typeface="Calibri" panose="020F0502020204030204" pitchFamily="34" charset="0"/>
              </a:rPr>
              <a:t>If there are any difficult words, tell them the word. </a:t>
            </a:r>
          </a:p>
          <a:p>
            <a:pPr marL="342900" indent="-342900">
              <a:buFont typeface="Arial"/>
              <a:buChar char="•"/>
            </a:pPr>
            <a:endParaRPr lang="en-GB" sz="2000" dirty="0">
              <a:latin typeface="Calibri" panose="020F0502020204030204" pitchFamily="34" charset="0"/>
              <a:cs typeface="Calibri" panose="020F0502020204030204" pitchFamily="34" charset="0"/>
            </a:endParaRPr>
          </a:p>
          <a:p>
            <a:pPr marL="342900" indent="-342900">
              <a:buFont typeface="Arial"/>
              <a:buChar char="•"/>
            </a:pPr>
            <a:r>
              <a:rPr lang="en-GB" sz="2000" dirty="0">
                <a:latin typeface="Calibri" panose="020F0502020204030204" pitchFamily="34" charset="0"/>
                <a:cs typeface="Calibri" panose="020F0502020204030204" pitchFamily="34" charset="0"/>
              </a:rPr>
              <a:t>If you feel that they should know the word, then bring them to the meaning of the story</a:t>
            </a:r>
            <a:r>
              <a:rPr lang="en-GB" sz="2000" dirty="0" smtClean="0">
                <a:latin typeface="Calibri" panose="020F0502020204030204" pitchFamily="34" charset="0"/>
                <a:cs typeface="Calibri" panose="020F0502020204030204" pitchFamily="34" charset="0"/>
              </a:rPr>
              <a:t>,                          </a:t>
            </a:r>
            <a:r>
              <a:rPr lang="en-GB" sz="2000" dirty="0">
                <a:latin typeface="Calibri" panose="020F0502020204030204" pitchFamily="34" charset="0"/>
                <a:cs typeface="Calibri" panose="020F0502020204030204" pitchFamily="34" charset="0"/>
              </a:rPr>
              <a:t>use pictures if they are there. Look for any sounds that are familiar to them, use syllables </a:t>
            </a:r>
            <a:r>
              <a:rPr lang="en-GB" sz="2000" dirty="0" smtClean="0">
                <a:latin typeface="Calibri" panose="020F0502020204030204" pitchFamily="34" charset="0"/>
                <a:cs typeface="Calibri" panose="020F0502020204030204" pitchFamily="34" charset="0"/>
              </a:rPr>
              <a:t>       as </a:t>
            </a:r>
            <a:r>
              <a:rPr lang="en-GB" sz="2000" dirty="0">
                <a:latin typeface="Calibri" panose="020F0502020204030204" pitchFamily="34" charset="0"/>
                <a:cs typeface="Calibri" panose="020F0502020204030204" pitchFamily="34" charset="0"/>
              </a:rPr>
              <a:t>well.</a:t>
            </a:r>
          </a:p>
          <a:p>
            <a:pPr marL="342900" indent="-342900">
              <a:buFont typeface="Arial"/>
              <a:buChar char="•"/>
            </a:pPr>
            <a:endParaRPr lang="en-GB" sz="2000"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4373" y="4310744"/>
            <a:ext cx="4616124" cy="2366866"/>
          </a:xfrm>
          <a:prstGeom prst="rect">
            <a:avLst/>
          </a:prstGeom>
        </p:spPr>
      </p:pic>
    </p:spTree>
    <p:extLst>
      <p:ext uri="{BB962C8B-B14F-4D97-AF65-F5344CB8AC3E}">
        <p14:creationId xmlns:p14="http://schemas.microsoft.com/office/powerpoint/2010/main" val="2589122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office theme</Template>
  <TotalTime>578</TotalTime>
  <Words>1997</Words>
  <Application>Microsoft Office PowerPoint</Application>
  <PresentationFormat>Widescreen</PresentationFormat>
  <Paragraphs>207</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Constantia</vt:lpstr>
      <vt:lpstr>Corbel</vt:lpstr>
      <vt:lpstr>Wingdings</vt:lpstr>
      <vt:lpstr>Parallax</vt:lpstr>
      <vt:lpstr>Welcome to Primary Six</vt:lpstr>
      <vt:lpstr>PowerPoint Presentation</vt:lpstr>
      <vt:lpstr>PowerPoint Presentation</vt:lpstr>
      <vt:lpstr>PowerPoint Presentation</vt:lpstr>
      <vt:lpstr>PowerPoint Presentation</vt:lpstr>
      <vt:lpstr>Grammar and Punctuation, all areas of grammar and punctuation will be covered from simple capital letters, nouns to comparative and superlative adjectives.  When reading with your child at home discuss aspects of grammar and how it can change the meaning of a story and also influence the way you read the story and the expression and tone of voice children may 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dc:title>
  <dc:creator>A LLOYD</dc:creator>
  <cp:lastModifiedBy>Denise Moore</cp:lastModifiedBy>
  <cp:revision>1386</cp:revision>
  <dcterms:created xsi:type="dcterms:W3CDTF">2020-09-06T13:55:26Z</dcterms:created>
  <dcterms:modified xsi:type="dcterms:W3CDTF">2020-09-10T16:38:01Z</dcterms:modified>
</cp:coreProperties>
</file>