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10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PRIMARY 7 </a:t>
            </a:r>
            <a:endParaRPr lang="en-US" dirty="0"/>
          </a:p>
        </p:txBody>
      </p:sp>
      <p:sp>
        <p:nvSpPr>
          <p:cNvPr id="3" name="Subtitle 2"/>
          <p:cNvSpPr>
            <a:spLocks noGrp="1"/>
          </p:cNvSpPr>
          <p:nvPr>
            <p:ph type="subTitle" idx="1"/>
          </p:nvPr>
        </p:nvSpPr>
        <p:spPr/>
        <p:txBody>
          <a:bodyPr>
            <a:normAutofit/>
          </a:bodyPr>
          <a:lstStyle/>
          <a:p>
            <a:r>
              <a:rPr lang="en-GB" sz="6000" dirty="0" smtClean="0"/>
              <a:t>2020-21</a:t>
            </a:r>
            <a:endParaRPr lang="en-US" sz="6000" dirty="0"/>
          </a:p>
        </p:txBody>
      </p:sp>
    </p:spTree>
    <p:extLst>
      <p:ext uri="{BB962C8B-B14F-4D97-AF65-F5344CB8AC3E}">
        <p14:creationId xmlns:p14="http://schemas.microsoft.com/office/powerpoint/2010/main" val="1325022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51157" y="701914"/>
            <a:ext cx="9601196" cy="669686"/>
          </a:xfrm>
        </p:spPr>
        <p:txBody>
          <a:bodyPr>
            <a:normAutofit fontScale="90000"/>
          </a:bodyPr>
          <a:lstStyle/>
          <a:p>
            <a:r>
              <a:rPr lang="en-GB" b="1" dirty="0" smtClean="0"/>
              <a:t>Primary 7</a:t>
            </a:r>
            <a:endParaRPr lang="en-GB" b="1" dirty="0"/>
          </a:p>
        </p:txBody>
      </p:sp>
      <p:pic>
        <p:nvPicPr>
          <p:cNvPr id="1026" name="id-D41421C0-7AA6-4C5B-AF31-D42CAEB636ED" descr="Image.jpeg"/>
          <p:cNvPicPr>
            <a:picLocks noChangeAspect="1" noChangeArrowheads="1"/>
          </p:cNvPicPr>
          <p:nvPr/>
        </p:nvPicPr>
        <p:blipFill rotWithShape="1">
          <a:blip r:embed="rId2">
            <a:extLst>
              <a:ext uri="{28A0092B-C50C-407E-A947-70E740481C1C}">
                <a14:useLocalDpi xmlns:a14="http://schemas.microsoft.com/office/drawing/2010/main" val="0"/>
              </a:ext>
            </a:extLst>
          </a:blip>
          <a:srcRect l="2821" t="34371" r="4425" b="6886"/>
          <a:stretch/>
        </p:blipFill>
        <p:spPr bwMode="auto">
          <a:xfrm>
            <a:off x="2653937" y="2547258"/>
            <a:ext cx="7315200" cy="347472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64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Housekeeping</a:t>
            </a:r>
            <a:endParaRPr lang="en-US" dirty="0"/>
          </a:p>
        </p:txBody>
      </p:sp>
      <p:sp>
        <p:nvSpPr>
          <p:cNvPr id="3" name="Content Placeholder 2"/>
          <p:cNvSpPr>
            <a:spLocks noGrp="1"/>
          </p:cNvSpPr>
          <p:nvPr>
            <p:ph idx="1"/>
          </p:nvPr>
        </p:nvSpPr>
        <p:spPr/>
        <p:txBody>
          <a:bodyPr>
            <a:normAutofit fontScale="77500" lnSpcReduction="20000"/>
          </a:bodyPr>
          <a:lstStyle/>
          <a:p>
            <a:pPr lvl="0"/>
            <a:r>
              <a:rPr lang="en-GB" dirty="0" smtClean="0"/>
              <a:t>School starts at 8.45am and ends at 2.45pm for the P.7 class. We finish at 1.55 pm on a Friday</a:t>
            </a:r>
          </a:p>
          <a:p>
            <a:pPr lvl="0"/>
            <a:r>
              <a:rPr lang="en-GB" dirty="0" smtClean="0"/>
              <a:t>P.7 pupils enter through the side door at </a:t>
            </a:r>
            <a:r>
              <a:rPr lang="en-GB" dirty="0" smtClean="0"/>
              <a:t>Plantation Park and </a:t>
            </a:r>
            <a:r>
              <a:rPr lang="en-GB" dirty="0" smtClean="0"/>
              <a:t>leave by the back double doors.</a:t>
            </a:r>
          </a:p>
          <a:p>
            <a:pPr lvl="0"/>
            <a:r>
              <a:rPr lang="en-GB" dirty="0" smtClean="0"/>
              <a:t>Dinners are still £2.60 </a:t>
            </a:r>
            <a:r>
              <a:rPr lang="en-GB" dirty="0"/>
              <a:t>per </a:t>
            </a:r>
            <a:r>
              <a:rPr lang="en-GB" dirty="0" smtClean="0"/>
              <a:t>day. (Please pay online or have correct payment in an envelope)</a:t>
            </a:r>
            <a:endParaRPr lang="en-US" dirty="0"/>
          </a:p>
          <a:p>
            <a:pPr lvl="0"/>
            <a:r>
              <a:rPr lang="en-GB" dirty="0"/>
              <a:t>P.E. – this will take place each week( </a:t>
            </a:r>
            <a:r>
              <a:rPr lang="en-GB" dirty="0" smtClean="0"/>
              <a:t>Tuesday 1.40pm </a:t>
            </a:r>
            <a:r>
              <a:rPr lang="en-GB" dirty="0"/>
              <a:t>– </a:t>
            </a:r>
            <a:r>
              <a:rPr lang="en-GB" dirty="0" smtClean="0"/>
              <a:t>2.40pm</a:t>
            </a:r>
            <a:r>
              <a:rPr lang="en-GB" dirty="0"/>
              <a:t>) – </a:t>
            </a:r>
            <a:r>
              <a:rPr lang="en-GB" dirty="0" smtClean="0"/>
              <a:t>Children </a:t>
            </a:r>
            <a:r>
              <a:rPr lang="en-GB" dirty="0"/>
              <a:t>are required to wear white t-shirt, </a:t>
            </a:r>
            <a:r>
              <a:rPr lang="en-GB" dirty="0" smtClean="0"/>
              <a:t>navy tracksuit / leggings and </a:t>
            </a:r>
            <a:r>
              <a:rPr lang="en-GB" dirty="0"/>
              <a:t>training </a:t>
            </a:r>
            <a:r>
              <a:rPr lang="en-GB" dirty="0" smtClean="0"/>
              <a:t>shoes no uniform required that day.</a:t>
            </a:r>
            <a:endParaRPr lang="en-US" dirty="0"/>
          </a:p>
          <a:p>
            <a:pPr lvl="0"/>
            <a:r>
              <a:rPr lang="en-GB" dirty="0" smtClean="0"/>
              <a:t>Healthy </a:t>
            </a:r>
            <a:r>
              <a:rPr lang="en-GB" dirty="0"/>
              <a:t>eating – children are encouraged to bring a healthy snack for both break and lunchtime. Still water is permitted to be brought into </a:t>
            </a:r>
            <a:r>
              <a:rPr lang="en-GB" dirty="0" smtClean="0"/>
              <a:t>class.</a:t>
            </a:r>
            <a:endParaRPr lang="en-US" dirty="0"/>
          </a:p>
          <a:p>
            <a:pPr lvl="0"/>
            <a:r>
              <a:rPr lang="en-GB" dirty="0"/>
              <a:t>Full Attendance and punctuality </a:t>
            </a:r>
            <a:r>
              <a:rPr lang="en-GB" dirty="0" smtClean="0"/>
              <a:t>is important </a:t>
            </a:r>
            <a:r>
              <a:rPr lang="en-GB" dirty="0"/>
              <a:t>in the effective running of the </a:t>
            </a:r>
            <a:r>
              <a:rPr lang="en-GB" dirty="0" smtClean="0"/>
              <a:t>school however  we can’t take any chance at this time coming to school when feeling unwell.</a:t>
            </a:r>
          </a:p>
          <a:p>
            <a:pPr lvl="0"/>
            <a:r>
              <a:rPr lang="en-GB" dirty="0" smtClean="0"/>
              <a:t>Swimming </a:t>
            </a:r>
            <a:r>
              <a:rPr lang="en-GB" dirty="0"/>
              <a:t>– No word at this time, will keep you </a:t>
            </a:r>
            <a:r>
              <a:rPr lang="en-GB" dirty="0" smtClean="0"/>
              <a:t>posted when there is a change.</a:t>
            </a:r>
            <a:endParaRPr lang="en-US" dirty="0"/>
          </a:p>
          <a:p>
            <a:pPr marL="0" lvl="0" indent="0">
              <a:buNone/>
            </a:pPr>
            <a:endParaRPr lang="en-US" dirty="0"/>
          </a:p>
          <a:p>
            <a:endParaRPr lang="en-US" dirty="0"/>
          </a:p>
        </p:txBody>
      </p:sp>
    </p:spTree>
    <p:extLst>
      <p:ext uri="{BB962C8B-B14F-4D97-AF65-F5344CB8AC3E}">
        <p14:creationId xmlns:p14="http://schemas.microsoft.com/office/powerpoint/2010/main" val="2428865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t>Literacy</a:t>
            </a:r>
            <a:endParaRPr lang="en-US" sz="6000" b="1" dirty="0"/>
          </a:p>
        </p:txBody>
      </p:sp>
      <p:sp>
        <p:nvSpPr>
          <p:cNvPr id="3" name="Content Placeholder 2"/>
          <p:cNvSpPr>
            <a:spLocks noGrp="1"/>
          </p:cNvSpPr>
          <p:nvPr>
            <p:ph idx="1"/>
          </p:nvPr>
        </p:nvSpPr>
        <p:spPr/>
        <p:txBody>
          <a:bodyPr>
            <a:normAutofit fontScale="70000" lnSpcReduction="20000"/>
          </a:bodyPr>
          <a:lstStyle/>
          <a:p>
            <a:pPr lvl="0"/>
            <a:r>
              <a:rPr lang="en-GB" b="1" dirty="0"/>
              <a:t>Reading</a:t>
            </a:r>
            <a:r>
              <a:rPr lang="en-GB" dirty="0"/>
              <a:t> – formal reading lessons will take place twice weekly. Your child is encouraged to read at home and you are encouraged to read </a:t>
            </a:r>
            <a:r>
              <a:rPr lang="en-GB" dirty="0" smtClean="0"/>
              <a:t> </a:t>
            </a:r>
            <a:r>
              <a:rPr lang="en-GB" dirty="0"/>
              <a:t>along with your child </a:t>
            </a:r>
            <a:endParaRPr lang="en-US" dirty="0"/>
          </a:p>
          <a:p>
            <a:pPr lvl="0"/>
            <a:r>
              <a:rPr lang="en-GB" b="1" dirty="0"/>
              <a:t>Writing</a:t>
            </a:r>
            <a:r>
              <a:rPr lang="en-GB" dirty="0"/>
              <a:t> – we will be focussing on </a:t>
            </a:r>
            <a:r>
              <a:rPr lang="en-GB" dirty="0" smtClean="0"/>
              <a:t>a variety of writing styles this year . With our first writing focus being Recount.</a:t>
            </a:r>
            <a:endParaRPr lang="en-US" dirty="0"/>
          </a:p>
          <a:p>
            <a:pPr lvl="0"/>
            <a:r>
              <a:rPr lang="en-GB" b="1" dirty="0"/>
              <a:t>Comprehension</a:t>
            </a:r>
            <a:r>
              <a:rPr lang="en-GB" dirty="0"/>
              <a:t> – we will continue to expand on the skills </a:t>
            </a:r>
            <a:r>
              <a:rPr lang="en-GB" dirty="0" smtClean="0"/>
              <a:t>acquired and encourage the children to read the passages with parents before tackling the questions at home.</a:t>
            </a:r>
            <a:endParaRPr lang="en-US" dirty="0"/>
          </a:p>
          <a:p>
            <a:pPr lvl="0"/>
            <a:r>
              <a:rPr lang="en-GB" b="1" dirty="0"/>
              <a:t>Phonics</a:t>
            </a:r>
            <a:r>
              <a:rPr lang="en-GB" dirty="0"/>
              <a:t> – we will be continuing with the phonics programme.  </a:t>
            </a:r>
            <a:r>
              <a:rPr lang="en-GB" dirty="0" smtClean="0"/>
              <a:t>Spellings will be given out on a Monday and assessments will be carried out on a Friday.</a:t>
            </a:r>
            <a:endParaRPr lang="en-US" dirty="0"/>
          </a:p>
          <a:p>
            <a:pPr lvl="0"/>
            <a:r>
              <a:rPr lang="en-GB" b="1" dirty="0"/>
              <a:t>Hand writing </a:t>
            </a:r>
            <a:r>
              <a:rPr lang="en-GB" dirty="0"/>
              <a:t>– we will continue to develop the cursive style of </a:t>
            </a:r>
            <a:r>
              <a:rPr lang="en-GB" dirty="0" smtClean="0"/>
              <a:t>handwriting.</a:t>
            </a:r>
          </a:p>
          <a:p>
            <a:pPr lvl="0"/>
            <a:r>
              <a:rPr lang="en-GB" b="1" dirty="0" smtClean="0"/>
              <a:t>Talking and Listening -</a:t>
            </a:r>
            <a:r>
              <a:rPr lang="en-GB" dirty="0" smtClean="0"/>
              <a:t> exercises will be on a variety of curriculum and  topical issues and the pupils will be encourage to participate fully. </a:t>
            </a:r>
            <a:endParaRPr lang="en-US" dirty="0"/>
          </a:p>
          <a:p>
            <a:endParaRPr lang="en-US" dirty="0"/>
          </a:p>
        </p:txBody>
      </p:sp>
    </p:spTree>
    <p:extLst>
      <p:ext uri="{BB962C8B-B14F-4D97-AF65-F5344CB8AC3E}">
        <p14:creationId xmlns:p14="http://schemas.microsoft.com/office/powerpoint/2010/main" val="607842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t>Numeracy</a:t>
            </a:r>
            <a:endParaRPr lang="en-US" sz="6000" b="1" dirty="0"/>
          </a:p>
        </p:txBody>
      </p:sp>
      <p:sp>
        <p:nvSpPr>
          <p:cNvPr id="3" name="Content Placeholder 2"/>
          <p:cNvSpPr>
            <a:spLocks noGrp="1"/>
          </p:cNvSpPr>
          <p:nvPr>
            <p:ph idx="1"/>
          </p:nvPr>
        </p:nvSpPr>
        <p:spPr/>
        <p:txBody>
          <a:bodyPr>
            <a:normAutofit fontScale="92500" lnSpcReduction="20000"/>
          </a:bodyPr>
          <a:lstStyle/>
          <a:p>
            <a:pPr lvl="0"/>
            <a:r>
              <a:rPr lang="en-GB" b="1" dirty="0"/>
              <a:t>Numeracy </a:t>
            </a:r>
            <a:r>
              <a:rPr lang="en-GB" dirty="0"/>
              <a:t>– </a:t>
            </a:r>
            <a:r>
              <a:rPr lang="en-GB" dirty="0" smtClean="0"/>
              <a:t>Areas </a:t>
            </a:r>
            <a:r>
              <a:rPr lang="en-GB" dirty="0"/>
              <a:t>to be covered this </a:t>
            </a:r>
            <a:r>
              <a:rPr lang="en-GB" dirty="0" smtClean="0"/>
              <a:t>year are listed below.</a:t>
            </a:r>
            <a:endParaRPr lang="en-US" dirty="0"/>
          </a:p>
          <a:p>
            <a:pPr lvl="0"/>
            <a:r>
              <a:rPr lang="en-GB" b="1" dirty="0" smtClean="0"/>
              <a:t>Processing</a:t>
            </a:r>
            <a:endParaRPr lang="en-US" b="1" dirty="0" smtClean="0"/>
          </a:p>
          <a:p>
            <a:pPr lvl="0"/>
            <a:r>
              <a:rPr lang="en-GB" b="1" dirty="0" smtClean="0"/>
              <a:t>Number</a:t>
            </a:r>
            <a:endParaRPr lang="en-US" b="1" dirty="0" smtClean="0"/>
          </a:p>
          <a:p>
            <a:pPr lvl="0"/>
            <a:r>
              <a:rPr lang="en-GB" b="1" dirty="0" smtClean="0"/>
              <a:t>Measures</a:t>
            </a:r>
            <a:endParaRPr lang="en-US" b="1" dirty="0"/>
          </a:p>
          <a:p>
            <a:pPr lvl="0"/>
            <a:r>
              <a:rPr lang="en-GB" b="1" dirty="0"/>
              <a:t>Data H</a:t>
            </a:r>
            <a:r>
              <a:rPr lang="en-GB" b="1" dirty="0" smtClean="0"/>
              <a:t>andling </a:t>
            </a:r>
            <a:endParaRPr lang="en-GB" b="1" dirty="0"/>
          </a:p>
          <a:p>
            <a:pPr lvl="0"/>
            <a:r>
              <a:rPr lang="en-GB" b="1" dirty="0" smtClean="0"/>
              <a:t>Shape </a:t>
            </a:r>
            <a:r>
              <a:rPr lang="en-GB" b="1" dirty="0"/>
              <a:t>and </a:t>
            </a:r>
            <a:r>
              <a:rPr lang="en-GB" b="1" dirty="0" smtClean="0"/>
              <a:t>Space</a:t>
            </a:r>
            <a:endParaRPr lang="en-US" b="1" dirty="0"/>
          </a:p>
          <a:p>
            <a:pPr lvl="0"/>
            <a:r>
              <a:rPr lang="en-GB" b="1" dirty="0"/>
              <a:t>Mental maths and I</a:t>
            </a:r>
            <a:r>
              <a:rPr lang="en-GB" b="1" dirty="0" smtClean="0"/>
              <a:t>nvestigations</a:t>
            </a:r>
          </a:p>
          <a:p>
            <a:pPr lvl="0"/>
            <a:r>
              <a:rPr lang="en-GB" dirty="0" smtClean="0"/>
              <a:t>AREAS OF FOCUS -  </a:t>
            </a:r>
            <a:r>
              <a:rPr lang="en-GB" b="1" dirty="0" smtClean="0"/>
              <a:t>MEASURES</a:t>
            </a:r>
            <a:r>
              <a:rPr lang="en-GB" dirty="0" smtClean="0"/>
              <a:t> ( Term 1 Length )</a:t>
            </a:r>
            <a:endParaRPr lang="en-US" dirty="0"/>
          </a:p>
          <a:p>
            <a:endParaRPr lang="en-US" dirty="0"/>
          </a:p>
        </p:txBody>
      </p:sp>
    </p:spTree>
    <p:extLst>
      <p:ext uri="{BB962C8B-B14F-4D97-AF65-F5344CB8AC3E}">
        <p14:creationId xmlns:p14="http://schemas.microsoft.com/office/powerpoint/2010/main" val="578815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t>WAU</a:t>
            </a:r>
            <a:endParaRPr lang="en-US" sz="6000" b="1" dirty="0"/>
          </a:p>
        </p:txBody>
      </p:sp>
      <p:sp>
        <p:nvSpPr>
          <p:cNvPr id="3" name="Content Placeholder 2"/>
          <p:cNvSpPr>
            <a:spLocks noGrp="1"/>
          </p:cNvSpPr>
          <p:nvPr>
            <p:ph idx="1"/>
          </p:nvPr>
        </p:nvSpPr>
        <p:spPr/>
        <p:txBody>
          <a:bodyPr/>
          <a:lstStyle/>
          <a:p>
            <a:pPr marL="0" indent="0">
              <a:buNone/>
            </a:pPr>
            <a:r>
              <a:rPr lang="en-GB" dirty="0" smtClean="0"/>
              <a:t>Topics to be covered this year are –</a:t>
            </a:r>
          </a:p>
          <a:p>
            <a:r>
              <a:rPr lang="en-GB" b="1" dirty="0" smtClean="0"/>
              <a:t>Flight </a:t>
            </a:r>
            <a:r>
              <a:rPr lang="en-GB" dirty="0" smtClean="0"/>
              <a:t>( Term 1)</a:t>
            </a:r>
          </a:p>
          <a:p>
            <a:r>
              <a:rPr lang="en-GB" b="1" dirty="0" smtClean="0"/>
              <a:t>Our World</a:t>
            </a:r>
          </a:p>
          <a:p>
            <a:r>
              <a:rPr lang="en-GB" b="1" dirty="0" smtClean="0"/>
              <a:t>Faith and Light</a:t>
            </a:r>
          </a:p>
          <a:p>
            <a:r>
              <a:rPr lang="en-GB" b="1" dirty="0" smtClean="0"/>
              <a:t>Young Enterprise</a:t>
            </a:r>
          </a:p>
          <a:p>
            <a:r>
              <a:rPr lang="en-GB" b="1" dirty="0" smtClean="0"/>
              <a:t>The Olympics </a:t>
            </a:r>
            <a:endParaRPr lang="en-US" b="1" dirty="0"/>
          </a:p>
        </p:txBody>
      </p:sp>
    </p:spTree>
    <p:extLst>
      <p:ext uri="{BB962C8B-B14F-4D97-AF65-F5344CB8AC3E}">
        <p14:creationId xmlns:p14="http://schemas.microsoft.com/office/powerpoint/2010/main" val="1596589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COMMUNICATION</a:t>
            </a:r>
            <a:endParaRPr lang="en-US" b="1" dirty="0"/>
          </a:p>
        </p:txBody>
      </p:sp>
      <p:sp>
        <p:nvSpPr>
          <p:cNvPr id="3" name="Content Placeholder 2"/>
          <p:cNvSpPr>
            <a:spLocks noGrp="1"/>
          </p:cNvSpPr>
          <p:nvPr>
            <p:ph idx="1"/>
          </p:nvPr>
        </p:nvSpPr>
        <p:spPr/>
        <p:txBody>
          <a:bodyPr/>
          <a:lstStyle/>
          <a:p>
            <a:r>
              <a:rPr lang="en-GB" dirty="0" smtClean="0"/>
              <a:t>We will use the Seesaw pupil App for setting work for the pupils .</a:t>
            </a:r>
          </a:p>
          <a:p>
            <a:r>
              <a:rPr lang="en-GB" dirty="0" smtClean="0"/>
              <a:t>The Seesaw Family App will be used for private communications with class teacher.</a:t>
            </a:r>
          </a:p>
          <a:p>
            <a:r>
              <a:rPr lang="en-GB" dirty="0" smtClean="0"/>
              <a:t>Please put a note on homework if you need to draw the teachers attention to difficult aspects of homework.</a:t>
            </a:r>
          </a:p>
          <a:p>
            <a:r>
              <a:rPr lang="en-GB" dirty="0" smtClean="0"/>
              <a:t>Please make an appointment through the office if you need to speak with the class teacher. </a:t>
            </a:r>
            <a:endParaRPr lang="en-US" dirty="0"/>
          </a:p>
        </p:txBody>
      </p:sp>
    </p:spTree>
    <p:extLst>
      <p:ext uri="{BB962C8B-B14F-4D97-AF65-F5344CB8AC3E}">
        <p14:creationId xmlns:p14="http://schemas.microsoft.com/office/powerpoint/2010/main" val="55137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COVID RESTRICTIONS</a:t>
            </a:r>
            <a:endParaRPr lang="en-GB" dirty="0"/>
          </a:p>
        </p:txBody>
      </p:sp>
      <p:sp>
        <p:nvSpPr>
          <p:cNvPr id="3" name="Content Placeholder 2"/>
          <p:cNvSpPr>
            <a:spLocks noGrp="1"/>
          </p:cNvSpPr>
          <p:nvPr>
            <p:ph idx="1"/>
          </p:nvPr>
        </p:nvSpPr>
        <p:spPr/>
        <p:txBody>
          <a:bodyPr>
            <a:normAutofit fontScale="25000" lnSpcReduction="20000"/>
          </a:bodyPr>
          <a:lstStyle/>
          <a:p>
            <a:pPr marL="0" indent="0">
              <a:buNone/>
            </a:pPr>
            <a:endParaRPr lang="en-GB" b="1" dirty="0">
              <a:latin typeface="Calibri" panose="020F0502020204030204" pitchFamily="34" charset="0"/>
              <a:cs typeface="Calibri" panose="020F0502020204030204" pitchFamily="34" charset="0"/>
            </a:endParaRPr>
          </a:p>
          <a:p>
            <a:pPr marL="0" indent="0">
              <a:buNone/>
            </a:pPr>
            <a:r>
              <a:rPr lang="en-GB" sz="4800" b="1" dirty="0" smtClean="0">
                <a:latin typeface="Calibri" panose="020F0502020204030204" pitchFamily="34" charset="0"/>
                <a:cs typeface="Calibri" panose="020F0502020204030204" pitchFamily="34" charset="0"/>
              </a:rPr>
              <a:t>        As </a:t>
            </a:r>
            <a:r>
              <a:rPr lang="en-GB" sz="4800" b="1" dirty="0">
                <a:latin typeface="Calibri" panose="020F0502020204030204" pitchFamily="34" charset="0"/>
                <a:cs typeface="Calibri" panose="020F0502020204030204" pitchFamily="34" charset="0"/>
              </a:rPr>
              <a:t>you are aware the school will continue to follow </a:t>
            </a:r>
            <a:r>
              <a:rPr lang="en-GB" sz="4800" b="1" dirty="0" smtClean="0">
                <a:latin typeface="Calibri" panose="020F0502020204030204" pitchFamily="34" charset="0"/>
                <a:cs typeface="Calibri" panose="020F0502020204030204" pitchFamily="34" charset="0"/>
              </a:rPr>
              <a:t>the </a:t>
            </a:r>
            <a:r>
              <a:rPr lang="en-GB" sz="4800" b="1" dirty="0">
                <a:latin typeface="Calibri" panose="020F0502020204030204" pitchFamily="34" charset="0"/>
                <a:cs typeface="Calibri" panose="020F0502020204030204" pitchFamily="34" charset="0"/>
              </a:rPr>
              <a:t>Education Authority's guidelines </a:t>
            </a:r>
            <a:endParaRPr lang="en-GB" sz="4800" b="1" dirty="0" smtClean="0">
              <a:latin typeface="Calibri" panose="020F0502020204030204" pitchFamily="34" charset="0"/>
              <a:cs typeface="Calibri" panose="020F0502020204030204" pitchFamily="34" charset="0"/>
            </a:endParaRPr>
          </a:p>
          <a:p>
            <a:pPr marL="0" indent="0">
              <a:buNone/>
            </a:pPr>
            <a:r>
              <a:rPr lang="en-GB" sz="4800" b="1" dirty="0" smtClean="0">
                <a:latin typeface="Calibri" panose="020F0502020204030204" pitchFamily="34" charset="0"/>
                <a:cs typeface="Calibri" panose="020F0502020204030204" pitchFamily="34" charset="0"/>
              </a:rPr>
              <a:t>        to </a:t>
            </a:r>
            <a:r>
              <a:rPr lang="en-GB" sz="4800" b="1" dirty="0">
                <a:latin typeface="Calibri" panose="020F0502020204030204" pitchFamily="34" charset="0"/>
                <a:cs typeface="Calibri" panose="020F0502020204030204" pitchFamily="34" charset="0"/>
              </a:rPr>
              <a:t>ensure that our children are safe in school. Please remember the following: </a:t>
            </a:r>
          </a:p>
          <a:p>
            <a:pPr marL="0" indent="0">
              <a:buNone/>
            </a:pPr>
            <a:r>
              <a:rPr lang="en-GB" sz="4800" dirty="0">
                <a:latin typeface="Calibri" panose="020F0502020204030204" pitchFamily="34" charset="0"/>
                <a:cs typeface="Calibri" panose="020F0502020204030204" pitchFamily="34" charset="0"/>
              </a:rPr>
              <a:t> </a:t>
            </a:r>
            <a:endParaRPr lang="en-GB" sz="4800" b="1" dirty="0" smtClean="0">
              <a:latin typeface="Calibri" panose="020F0502020204030204" pitchFamily="34" charset="0"/>
              <a:cs typeface="Calibri" panose="020F0502020204030204" pitchFamily="34" charset="0"/>
            </a:endParaRPr>
          </a:p>
          <a:p>
            <a:r>
              <a:rPr lang="en-GB" sz="4800" dirty="0" smtClean="0">
                <a:latin typeface="Calibri" panose="020F0502020204030204" pitchFamily="34" charset="0"/>
                <a:cs typeface="Calibri" panose="020F0502020204030204" pitchFamily="34" charset="0"/>
              </a:rPr>
              <a:t>P.7 </a:t>
            </a:r>
            <a:r>
              <a:rPr lang="en-GB" sz="4800" dirty="0">
                <a:latin typeface="Calibri" panose="020F0502020204030204" pitchFamily="34" charset="0"/>
                <a:cs typeface="Calibri" panose="020F0502020204030204" pitchFamily="34" charset="0"/>
              </a:rPr>
              <a:t>will remain within its learning bubble throughout the day, during break and lunch times, which are staggered .  </a:t>
            </a:r>
          </a:p>
          <a:p>
            <a:pPr marL="0" indent="0">
              <a:buNone/>
            </a:pPr>
            <a:endParaRPr lang="en-GB" sz="4800" dirty="0">
              <a:latin typeface="Calibri" panose="020F0502020204030204" pitchFamily="34" charset="0"/>
              <a:cs typeface="Calibri" panose="020F0502020204030204" pitchFamily="34" charset="0"/>
            </a:endParaRPr>
          </a:p>
          <a:p>
            <a:r>
              <a:rPr lang="en-GB" sz="4800" dirty="0">
                <a:latin typeface="Calibri" panose="020F0502020204030204" pitchFamily="34" charset="0"/>
                <a:cs typeface="Calibri" panose="020F0502020204030204" pitchFamily="34" charset="0"/>
              </a:rPr>
              <a:t>The classroom is regularly sanitised,  and children's hands washed throughout the day, at arrival in school, before and after break and lunch. Their hands will be washed or sanitised before leaving school.</a:t>
            </a:r>
          </a:p>
          <a:p>
            <a:pPr marL="0" indent="0">
              <a:buNone/>
            </a:pPr>
            <a:r>
              <a:rPr lang="en-GB" sz="4800" dirty="0">
                <a:latin typeface="Calibri" panose="020F0502020204030204" pitchFamily="34" charset="0"/>
                <a:cs typeface="Calibri" panose="020F0502020204030204" pitchFamily="34" charset="0"/>
              </a:rPr>
              <a:t> </a:t>
            </a:r>
          </a:p>
          <a:p>
            <a:r>
              <a:rPr lang="en-GB" sz="4800" dirty="0">
                <a:latin typeface="Calibri" panose="020F0502020204030204" pitchFamily="34" charset="0"/>
                <a:cs typeface="Calibri" panose="020F0502020204030204" pitchFamily="34" charset="0"/>
              </a:rPr>
              <a:t>School desks will be sanitised throughout the day. </a:t>
            </a:r>
          </a:p>
          <a:p>
            <a:pPr marL="0" indent="0">
              <a:buNone/>
            </a:pPr>
            <a:endParaRPr lang="en-GB" sz="4800" dirty="0">
              <a:latin typeface="Calibri" panose="020F0502020204030204" pitchFamily="34" charset="0"/>
              <a:cs typeface="Calibri" panose="020F0502020204030204" pitchFamily="34" charset="0"/>
            </a:endParaRPr>
          </a:p>
          <a:p>
            <a:r>
              <a:rPr lang="en-GB" sz="4800" dirty="0" smtClean="0">
                <a:latin typeface="Calibri" panose="020F0502020204030204" pitchFamily="34" charset="0"/>
                <a:cs typeface="Calibri" panose="020F0502020204030204" pitchFamily="34" charset="0"/>
              </a:rPr>
              <a:t>Children can be dropped off at the school gate in the mornings</a:t>
            </a:r>
            <a:r>
              <a:rPr lang="en-GB" sz="4800" dirty="0">
                <a:latin typeface="Calibri" panose="020F0502020204030204" pitchFamily="34" charset="0"/>
                <a:cs typeface="Calibri" panose="020F0502020204030204" pitchFamily="34" charset="0"/>
              </a:rPr>
              <a:t>. For your safety and the safety of others please keep 2m apart from other adults at the gate and if you are in the school building. Please try not to stay too long at the gate</a:t>
            </a:r>
            <a:r>
              <a:rPr lang="en-GB" sz="4800" dirty="0" smtClean="0">
                <a:latin typeface="Calibri" panose="020F0502020204030204" pitchFamily="34" charset="0"/>
                <a:cs typeface="Calibri" panose="020F0502020204030204" pitchFamily="34" charset="0"/>
              </a:rPr>
              <a:t>.</a:t>
            </a:r>
            <a:r>
              <a:rPr lang="en-GB" sz="4800" dirty="0">
                <a:latin typeface="Calibri" panose="020F0502020204030204" pitchFamily="34" charset="0"/>
                <a:cs typeface="Calibri" panose="020F0502020204030204" pitchFamily="34" charset="0"/>
              </a:rPr>
              <a:t> </a:t>
            </a:r>
          </a:p>
          <a:p>
            <a:r>
              <a:rPr lang="en-GB" sz="4800" b="1" dirty="0">
                <a:latin typeface="Calibri" panose="020F0502020204030204" pitchFamily="34" charset="0"/>
                <a:cs typeface="Calibri" panose="020F0502020204030204" pitchFamily="34" charset="0"/>
              </a:rPr>
              <a:t>PPE</a:t>
            </a:r>
            <a:r>
              <a:rPr lang="en-GB" sz="4800" dirty="0">
                <a:latin typeface="Calibri" panose="020F0502020204030204" pitchFamily="34" charset="0"/>
                <a:cs typeface="Calibri" panose="020F0502020204030204" pitchFamily="34" charset="0"/>
              </a:rPr>
              <a:t> equipment is available for all staff to use as and when needed and each classroom is equipped with sanitising equipment</a:t>
            </a:r>
            <a:r>
              <a:rPr lang="en-GB" dirty="0">
                <a:latin typeface="Calibri" panose="020F0502020204030204" pitchFamily="34" charset="0"/>
                <a:cs typeface="Calibri" panose="020F0502020204030204" pitchFamily="34" charset="0"/>
              </a:rPr>
              <a:t>.</a:t>
            </a:r>
          </a:p>
          <a:p>
            <a:pPr marL="0" indent="0">
              <a:buNone/>
            </a:pPr>
            <a:endParaRPr lang="en-GB" dirty="0"/>
          </a:p>
        </p:txBody>
      </p:sp>
    </p:spTree>
    <p:extLst>
      <p:ext uri="{BB962C8B-B14F-4D97-AF65-F5344CB8AC3E}">
        <p14:creationId xmlns:p14="http://schemas.microsoft.com/office/powerpoint/2010/main" val="34518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for this year in P.7</a:t>
            </a:r>
            <a:endParaRPr lang="en-GB" dirty="0"/>
          </a:p>
        </p:txBody>
      </p:sp>
      <p:sp>
        <p:nvSpPr>
          <p:cNvPr id="3" name="Content Placeholder 2"/>
          <p:cNvSpPr>
            <a:spLocks noGrp="1"/>
          </p:cNvSpPr>
          <p:nvPr>
            <p:ph idx="1"/>
          </p:nvPr>
        </p:nvSpPr>
        <p:spPr/>
        <p:txBody>
          <a:bodyPr/>
          <a:lstStyle/>
          <a:p>
            <a:r>
              <a:rPr lang="en-GB" altLang="en-US" dirty="0">
                <a:latin typeface="+mj-lt"/>
              </a:rPr>
              <a:t>To be happy and safe.</a:t>
            </a:r>
          </a:p>
          <a:p>
            <a:r>
              <a:rPr lang="en-GB" altLang="en-US" dirty="0">
                <a:latin typeface="+mj-lt"/>
              </a:rPr>
              <a:t>To work to </a:t>
            </a:r>
            <a:r>
              <a:rPr lang="en-GB" altLang="en-US" dirty="0" smtClean="0">
                <a:latin typeface="+mj-lt"/>
              </a:rPr>
              <a:t>our </a:t>
            </a:r>
            <a:r>
              <a:rPr lang="en-GB" altLang="en-US" dirty="0">
                <a:latin typeface="+mj-lt"/>
              </a:rPr>
              <a:t>highest potential.</a:t>
            </a:r>
          </a:p>
          <a:p>
            <a:r>
              <a:rPr lang="en-GB" altLang="en-US" dirty="0">
                <a:latin typeface="+mj-lt"/>
              </a:rPr>
              <a:t>To be proud of </a:t>
            </a:r>
            <a:r>
              <a:rPr lang="en-GB" altLang="en-US" dirty="0" smtClean="0">
                <a:latin typeface="+mj-lt"/>
              </a:rPr>
              <a:t>our </a:t>
            </a:r>
            <a:r>
              <a:rPr lang="en-GB" altLang="en-US" dirty="0">
                <a:latin typeface="+mj-lt"/>
              </a:rPr>
              <a:t>work.</a:t>
            </a:r>
          </a:p>
          <a:p>
            <a:r>
              <a:rPr lang="en-GB" altLang="en-US" dirty="0">
                <a:latin typeface="+mj-lt"/>
              </a:rPr>
              <a:t>To be responsible for </a:t>
            </a:r>
            <a:r>
              <a:rPr lang="en-GB" altLang="en-US" dirty="0" smtClean="0">
                <a:latin typeface="+mj-lt"/>
              </a:rPr>
              <a:t>our </a:t>
            </a:r>
            <a:r>
              <a:rPr lang="en-GB" altLang="en-US" dirty="0">
                <a:latin typeface="+mj-lt"/>
              </a:rPr>
              <a:t>own actions.</a:t>
            </a:r>
          </a:p>
          <a:p>
            <a:r>
              <a:rPr lang="en-GB" altLang="en-US" dirty="0">
                <a:latin typeface="+mj-lt"/>
              </a:rPr>
              <a:t>To become an independent worker.</a:t>
            </a:r>
          </a:p>
          <a:p>
            <a:r>
              <a:rPr lang="en-GB" altLang="en-US" dirty="0">
                <a:latin typeface="+mj-lt"/>
              </a:rPr>
              <a:t>To enjoy </a:t>
            </a:r>
            <a:r>
              <a:rPr lang="en-GB" altLang="en-US" dirty="0" smtClean="0">
                <a:latin typeface="+mj-lt"/>
              </a:rPr>
              <a:t>P7.</a:t>
            </a:r>
            <a:endParaRPr lang="en-GB" altLang="en-US" dirty="0">
              <a:latin typeface="+mj-lt"/>
            </a:endParaRPr>
          </a:p>
          <a:p>
            <a:endParaRPr lang="en-GB" dirty="0"/>
          </a:p>
        </p:txBody>
      </p:sp>
    </p:spTree>
    <p:extLst>
      <p:ext uri="{BB962C8B-B14F-4D97-AF65-F5344CB8AC3E}">
        <p14:creationId xmlns:p14="http://schemas.microsoft.com/office/powerpoint/2010/main" val="2709019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LET’S INSPIRE OUR CHILDREN TO BE THE BEST THEY CAN BE. </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                       </a:t>
            </a:r>
            <a:r>
              <a:rPr lang="en-GB" dirty="0" smtClean="0">
                <a:solidFill>
                  <a:srgbClr val="7030A0"/>
                </a:solidFill>
              </a:rPr>
              <a:t>Give </a:t>
            </a:r>
            <a:r>
              <a:rPr lang="en-GB" dirty="0">
                <a:solidFill>
                  <a:srgbClr val="7030A0"/>
                </a:solidFill>
              </a:rPr>
              <a:t>a little more than you have to. </a:t>
            </a:r>
            <a:endParaRPr lang="en-GB" dirty="0" smtClean="0">
              <a:solidFill>
                <a:srgbClr val="7030A0"/>
              </a:solidFill>
            </a:endParaRPr>
          </a:p>
          <a:p>
            <a:pPr marL="0" indent="0">
              <a:buNone/>
            </a:pPr>
            <a:r>
              <a:rPr lang="en-GB" dirty="0" smtClean="0">
                <a:solidFill>
                  <a:srgbClr val="7030A0"/>
                </a:solidFill>
              </a:rPr>
              <a:t>                       Try </a:t>
            </a:r>
            <a:r>
              <a:rPr lang="en-GB" dirty="0">
                <a:solidFill>
                  <a:srgbClr val="7030A0"/>
                </a:solidFill>
              </a:rPr>
              <a:t>a little harder than you </a:t>
            </a:r>
            <a:r>
              <a:rPr lang="en-GB" dirty="0" smtClean="0">
                <a:solidFill>
                  <a:srgbClr val="7030A0"/>
                </a:solidFill>
              </a:rPr>
              <a:t>want </a:t>
            </a:r>
            <a:r>
              <a:rPr lang="en-GB" dirty="0">
                <a:solidFill>
                  <a:srgbClr val="7030A0"/>
                </a:solidFill>
              </a:rPr>
              <a:t>to. </a:t>
            </a:r>
            <a:endParaRPr lang="en-GB" dirty="0" smtClean="0">
              <a:solidFill>
                <a:srgbClr val="7030A0"/>
              </a:solidFill>
            </a:endParaRPr>
          </a:p>
          <a:p>
            <a:pPr marL="0" indent="0">
              <a:buNone/>
            </a:pPr>
            <a:r>
              <a:rPr lang="en-GB" dirty="0" smtClean="0">
                <a:solidFill>
                  <a:srgbClr val="7030A0"/>
                </a:solidFill>
              </a:rPr>
              <a:t>                       Aim </a:t>
            </a:r>
            <a:r>
              <a:rPr lang="en-GB" dirty="0">
                <a:solidFill>
                  <a:srgbClr val="7030A0"/>
                </a:solidFill>
              </a:rPr>
              <a:t>a little higher than you think </a:t>
            </a:r>
            <a:r>
              <a:rPr lang="en-GB" dirty="0" smtClean="0">
                <a:solidFill>
                  <a:srgbClr val="7030A0"/>
                </a:solidFill>
              </a:rPr>
              <a:t>possible.</a:t>
            </a:r>
          </a:p>
          <a:p>
            <a:pPr marL="0" indent="0" algn="ctr">
              <a:buNone/>
            </a:pPr>
            <a:r>
              <a:rPr lang="en-GB" dirty="0">
                <a:solidFill>
                  <a:srgbClr val="7030A0"/>
                </a:solidFill>
              </a:rPr>
              <a:t> </a:t>
            </a:r>
            <a:r>
              <a:rPr lang="en-GB" dirty="0" smtClean="0">
                <a:solidFill>
                  <a:srgbClr val="7030A0"/>
                </a:solidFill>
              </a:rPr>
              <a:t>                                                                     Art </a:t>
            </a:r>
            <a:r>
              <a:rPr lang="en-GB" dirty="0" err="1" smtClean="0">
                <a:solidFill>
                  <a:srgbClr val="7030A0"/>
                </a:solidFill>
              </a:rPr>
              <a:t>Linkletter</a:t>
            </a:r>
            <a:endParaRPr lang="en-GB" dirty="0">
              <a:solidFill>
                <a:srgbClr val="7030A0"/>
              </a:solidFill>
            </a:endParaRPr>
          </a:p>
        </p:txBody>
      </p:sp>
    </p:spTree>
    <p:extLst>
      <p:ext uri="{BB962C8B-B14F-4D97-AF65-F5344CB8AC3E}">
        <p14:creationId xmlns:p14="http://schemas.microsoft.com/office/powerpoint/2010/main" val="3545834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144</TotalTime>
  <Words>721</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Organic</vt:lpstr>
      <vt:lpstr>PRIMARY 7 </vt:lpstr>
      <vt:lpstr>General Housekeeping</vt:lpstr>
      <vt:lpstr>Literacy</vt:lpstr>
      <vt:lpstr>Numeracy</vt:lpstr>
      <vt:lpstr>WAU</vt:lpstr>
      <vt:lpstr>COMMUNICATION</vt:lpstr>
      <vt:lpstr>COVID RESTRICTIONS</vt:lpstr>
      <vt:lpstr>Aims for this year in P.7</vt:lpstr>
      <vt:lpstr>LET’S INSPIRE OUR CHILDREN TO BE THE BEST THEY CAN BE. </vt:lpstr>
      <vt:lpstr>Primary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7</dc:title>
  <dc:creator>DonnaF</dc:creator>
  <cp:lastModifiedBy>Denise Moore</cp:lastModifiedBy>
  <cp:revision>16</cp:revision>
  <dcterms:created xsi:type="dcterms:W3CDTF">2020-09-08T19:09:19Z</dcterms:created>
  <dcterms:modified xsi:type="dcterms:W3CDTF">2020-09-10T20:01:50Z</dcterms:modified>
</cp:coreProperties>
</file>